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256" r:id="rId2"/>
    <p:sldId id="318" r:id="rId3"/>
    <p:sldId id="257" r:id="rId4"/>
    <p:sldId id="258" r:id="rId5"/>
    <p:sldId id="369" r:id="rId6"/>
    <p:sldId id="384" r:id="rId7"/>
    <p:sldId id="383" r:id="rId8"/>
    <p:sldId id="385" r:id="rId9"/>
    <p:sldId id="386" r:id="rId10"/>
    <p:sldId id="387" r:id="rId11"/>
    <p:sldId id="373" r:id="rId12"/>
    <p:sldId id="382" r:id="rId13"/>
    <p:sldId id="371" r:id="rId14"/>
    <p:sldId id="381" r:id="rId15"/>
    <p:sldId id="372" r:id="rId16"/>
    <p:sldId id="374" r:id="rId17"/>
    <p:sldId id="388" r:id="rId18"/>
  </p:sldIdLst>
  <p:sldSz cx="12192000" cy="6858000"/>
  <p:notesSz cx="68580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CA644"/>
    <a:srgbClr val="DB9E75"/>
    <a:srgbClr val="FF3300"/>
    <a:srgbClr val="70AD47"/>
    <a:srgbClr val="A9D18E"/>
    <a:srgbClr val="548235"/>
    <a:srgbClr val="F7E9E0"/>
    <a:srgbClr val="E7BEA3"/>
    <a:srgbClr val="D79467"/>
    <a:srgbClr val="CEE3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906" autoAdjust="0"/>
    <p:restoredTop sz="93133" autoAdjust="0"/>
  </p:normalViewPr>
  <p:slideViewPr>
    <p:cSldViewPr snapToGrid="0">
      <p:cViewPr varScale="1">
        <p:scale>
          <a:sx n="104" d="100"/>
          <a:sy n="104" d="100"/>
        </p:scale>
        <p:origin x="1168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-11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handoutMaster" Target="handoutMasters/handoutMaster1.xml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25" Type="http://schemas.microsoft.com/office/2015/10/relationships/revisionInfo" Target="revisionInfo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A6A399C-73A0-4B73-ADD7-62C8419ACB4E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230F98C-179D-402A-8CFB-B64F82EAA515}">
      <dgm:prSet phldrT="[Text]"/>
      <dgm:spPr>
        <a:solidFill>
          <a:srgbClr val="C00000">
            <a:alpha val="80000"/>
          </a:srgbClr>
        </a:solidFill>
        <a:ln>
          <a:solidFill>
            <a:schemeClr val="tx1"/>
          </a:solidFill>
        </a:ln>
      </dgm:spPr>
      <dgm:t>
        <a:bodyPr/>
        <a:lstStyle/>
        <a:p>
          <a:r>
            <a:rPr lang="en-US" b="1" dirty="0"/>
            <a:t>Scraping Earnings Call Transcripts</a:t>
          </a:r>
        </a:p>
      </dgm:t>
    </dgm:pt>
    <dgm:pt modelId="{DAE41A7C-552A-4A98-A7E5-32783D0F2FB1}" type="parTrans" cxnId="{AC60E9AC-DE80-4F6B-81CA-A5229A677A0E}">
      <dgm:prSet/>
      <dgm:spPr/>
      <dgm:t>
        <a:bodyPr/>
        <a:lstStyle/>
        <a:p>
          <a:endParaRPr lang="en-US"/>
        </a:p>
      </dgm:t>
    </dgm:pt>
    <dgm:pt modelId="{A368C3D8-FD7C-4BE7-B9F6-773C0E63E4C7}" type="sibTrans" cxnId="{AC60E9AC-DE80-4F6B-81CA-A5229A677A0E}">
      <dgm:prSet/>
      <dgm:spPr>
        <a:solidFill>
          <a:schemeClr val="tx1"/>
        </a:solidFill>
      </dgm:spPr>
      <dgm:t>
        <a:bodyPr/>
        <a:lstStyle/>
        <a:p>
          <a:endParaRPr lang="en-US"/>
        </a:p>
      </dgm:t>
    </dgm:pt>
    <dgm:pt modelId="{3D553CE9-03A9-4560-8683-E01CBD0F5CB5}">
      <dgm:prSet phldrT="[Text]"/>
      <dgm:spPr>
        <a:solidFill>
          <a:srgbClr val="C00000">
            <a:alpha val="80000"/>
          </a:srgbClr>
        </a:solidFill>
        <a:ln>
          <a:solidFill>
            <a:schemeClr val="tx1"/>
          </a:solidFill>
        </a:ln>
      </dgm:spPr>
      <dgm:t>
        <a:bodyPr/>
        <a:lstStyle/>
        <a:p>
          <a:r>
            <a:rPr lang="en-US" b="1" dirty="0"/>
            <a:t>Score</a:t>
          </a:r>
        </a:p>
      </dgm:t>
    </dgm:pt>
    <dgm:pt modelId="{E8DD5044-8FDB-49AA-A459-F2CA4479A113}" type="parTrans" cxnId="{058B6774-FC7A-48CB-9E55-0640CB3A6AB4}">
      <dgm:prSet/>
      <dgm:spPr/>
      <dgm:t>
        <a:bodyPr/>
        <a:lstStyle/>
        <a:p>
          <a:endParaRPr lang="en-US"/>
        </a:p>
      </dgm:t>
    </dgm:pt>
    <dgm:pt modelId="{508576AA-7D8A-401E-98E1-7DABB1456D25}" type="sibTrans" cxnId="{058B6774-FC7A-48CB-9E55-0640CB3A6AB4}">
      <dgm:prSet/>
      <dgm:spPr>
        <a:solidFill>
          <a:schemeClr val="tx1"/>
        </a:solidFill>
      </dgm:spPr>
      <dgm:t>
        <a:bodyPr/>
        <a:lstStyle/>
        <a:p>
          <a:endParaRPr lang="en-US"/>
        </a:p>
      </dgm:t>
    </dgm:pt>
    <dgm:pt modelId="{81AE6712-F1AD-472B-A764-5B66A58F369F}">
      <dgm:prSet phldrT="[Text]"/>
      <dgm:spPr>
        <a:solidFill>
          <a:srgbClr val="C00000">
            <a:alpha val="80000"/>
          </a:srgbClr>
        </a:solidFill>
        <a:ln>
          <a:solidFill>
            <a:schemeClr val="tx1"/>
          </a:solidFill>
        </a:ln>
      </dgm:spPr>
      <dgm:t>
        <a:bodyPr/>
        <a:lstStyle/>
        <a:p>
          <a:r>
            <a:rPr lang="en-US" b="1" dirty="0"/>
            <a:t>Sentiment Analysis</a:t>
          </a:r>
        </a:p>
      </dgm:t>
    </dgm:pt>
    <dgm:pt modelId="{3675E256-D844-497B-AF36-03C2673F502B}" type="parTrans" cxnId="{ABCBCA89-5459-452A-BE50-2AAC3E4D359A}">
      <dgm:prSet/>
      <dgm:spPr/>
      <dgm:t>
        <a:bodyPr/>
        <a:lstStyle/>
        <a:p>
          <a:endParaRPr lang="en-US"/>
        </a:p>
      </dgm:t>
    </dgm:pt>
    <dgm:pt modelId="{D96CCE3E-EB7E-4B2D-8D2A-C62E2F352365}" type="sibTrans" cxnId="{ABCBCA89-5459-452A-BE50-2AAC3E4D359A}">
      <dgm:prSet/>
      <dgm:spPr>
        <a:solidFill>
          <a:schemeClr val="tx1"/>
        </a:solidFill>
      </dgm:spPr>
      <dgm:t>
        <a:bodyPr/>
        <a:lstStyle/>
        <a:p>
          <a:endParaRPr lang="en-US"/>
        </a:p>
      </dgm:t>
    </dgm:pt>
    <dgm:pt modelId="{C19A05EC-6ECF-46EA-90F5-0A2227FD2843}">
      <dgm:prSet phldrT="[Text]"/>
      <dgm:spPr>
        <a:solidFill>
          <a:srgbClr val="C00000">
            <a:alpha val="79000"/>
          </a:srgbClr>
        </a:solidFill>
        <a:ln>
          <a:solidFill>
            <a:schemeClr val="tx1"/>
          </a:solidFill>
        </a:ln>
      </dgm:spPr>
      <dgm:t>
        <a:bodyPr/>
        <a:lstStyle/>
        <a:p>
          <a:r>
            <a:rPr lang="en-US" b="1" dirty="0"/>
            <a:t>Stock Prices</a:t>
          </a:r>
        </a:p>
      </dgm:t>
    </dgm:pt>
    <dgm:pt modelId="{E0D208C0-0292-4F32-A9B4-2F45CE1EF652}" type="parTrans" cxnId="{B88BE959-F85F-4B1D-A9E4-8E8B122FF0B2}">
      <dgm:prSet/>
      <dgm:spPr/>
      <dgm:t>
        <a:bodyPr/>
        <a:lstStyle/>
        <a:p>
          <a:endParaRPr lang="en-US"/>
        </a:p>
      </dgm:t>
    </dgm:pt>
    <dgm:pt modelId="{F0AA8DBD-82CD-496B-B3EE-83D47BB47DAF}" type="sibTrans" cxnId="{B88BE959-F85F-4B1D-A9E4-8E8B122FF0B2}">
      <dgm:prSet/>
      <dgm:spPr/>
      <dgm:t>
        <a:bodyPr/>
        <a:lstStyle/>
        <a:p>
          <a:endParaRPr lang="en-US"/>
        </a:p>
      </dgm:t>
    </dgm:pt>
    <dgm:pt modelId="{47846357-1F5D-4738-B87F-DDB562CC9E38}" type="pres">
      <dgm:prSet presAssocID="{FA6A399C-73A0-4B73-ADD7-62C8419ACB4E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3DF2046-2DBC-46AE-83C4-242AE388DC51}" type="pres">
      <dgm:prSet presAssocID="{4230F98C-179D-402A-8CFB-B64F82EAA515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DE33462-0E82-4A81-BC66-14CF78E2C626}" type="pres">
      <dgm:prSet presAssocID="{A368C3D8-FD7C-4BE7-B9F6-773C0E63E4C7}" presName="sibTrans" presStyleLbl="sibTrans2D1" presStyleIdx="0" presStyleCnt="3"/>
      <dgm:spPr/>
      <dgm:t>
        <a:bodyPr/>
        <a:lstStyle/>
        <a:p>
          <a:endParaRPr lang="en-US"/>
        </a:p>
      </dgm:t>
    </dgm:pt>
    <dgm:pt modelId="{6D0074F4-A621-4136-BF2B-683B7313F1A1}" type="pres">
      <dgm:prSet presAssocID="{A368C3D8-FD7C-4BE7-B9F6-773C0E63E4C7}" presName="connectorText" presStyleLbl="sibTrans2D1" presStyleIdx="0" presStyleCnt="3"/>
      <dgm:spPr/>
      <dgm:t>
        <a:bodyPr/>
        <a:lstStyle/>
        <a:p>
          <a:endParaRPr lang="en-US"/>
        </a:p>
      </dgm:t>
    </dgm:pt>
    <dgm:pt modelId="{4D8DDED8-6D10-4EE3-B0AC-B3F6A1CB2B21}" type="pres">
      <dgm:prSet presAssocID="{81AE6712-F1AD-472B-A764-5B66A58F369F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129358B-52A3-4CC9-B23A-3CDB0159BBA9}" type="pres">
      <dgm:prSet presAssocID="{D96CCE3E-EB7E-4B2D-8D2A-C62E2F352365}" presName="sibTrans" presStyleLbl="sibTrans2D1" presStyleIdx="1" presStyleCnt="3"/>
      <dgm:spPr/>
      <dgm:t>
        <a:bodyPr/>
        <a:lstStyle/>
        <a:p>
          <a:endParaRPr lang="en-US"/>
        </a:p>
      </dgm:t>
    </dgm:pt>
    <dgm:pt modelId="{4DB25054-134D-41B8-B929-E2AB7BEB6ED6}" type="pres">
      <dgm:prSet presAssocID="{D96CCE3E-EB7E-4B2D-8D2A-C62E2F352365}" presName="connectorText" presStyleLbl="sibTrans2D1" presStyleIdx="1" presStyleCnt="3"/>
      <dgm:spPr/>
      <dgm:t>
        <a:bodyPr/>
        <a:lstStyle/>
        <a:p>
          <a:endParaRPr lang="en-US"/>
        </a:p>
      </dgm:t>
    </dgm:pt>
    <dgm:pt modelId="{E75D1320-7FD1-427A-AF9C-CE03F39E38D9}" type="pres">
      <dgm:prSet presAssocID="{3D553CE9-03A9-4560-8683-E01CBD0F5CB5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3E6E8DB-E20C-408D-BC3E-57C2310122A4}" type="pres">
      <dgm:prSet presAssocID="{508576AA-7D8A-401E-98E1-7DABB1456D25}" presName="sibTrans" presStyleLbl="sibTrans2D1" presStyleIdx="2" presStyleCnt="3" custScaleX="170616"/>
      <dgm:spPr/>
      <dgm:t>
        <a:bodyPr/>
        <a:lstStyle/>
        <a:p>
          <a:endParaRPr lang="en-US"/>
        </a:p>
      </dgm:t>
    </dgm:pt>
    <dgm:pt modelId="{6EA39A74-02C5-4BDA-A5CA-079D1CA5C910}" type="pres">
      <dgm:prSet presAssocID="{508576AA-7D8A-401E-98E1-7DABB1456D25}" presName="connectorText" presStyleLbl="sibTrans2D1" presStyleIdx="2" presStyleCnt="3"/>
      <dgm:spPr/>
      <dgm:t>
        <a:bodyPr/>
        <a:lstStyle/>
        <a:p>
          <a:endParaRPr lang="en-US"/>
        </a:p>
      </dgm:t>
    </dgm:pt>
    <dgm:pt modelId="{649E9DF2-AE67-4390-A05E-D201E2F0786F}" type="pres">
      <dgm:prSet presAssocID="{C19A05EC-6ECF-46EA-90F5-0A2227FD2843}" presName="node" presStyleLbl="node1" presStyleIdx="3" presStyleCnt="4" custScaleY="94539" custLinFactX="42093" custLinFactNeighborX="100000" custLinFactNeighborY="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06CA360-E2E7-4BD0-87E8-F18ABBDE966B}" type="presOf" srcId="{508576AA-7D8A-401E-98E1-7DABB1456D25}" destId="{83E6E8DB-E20C-408D-BC3E-57C2310122A4}" srcOrd="0" destOrd="0" presId="urn:microsoft.com/office/officeart/2005/8/layout/process1"/>
    <dgm:cxn modelId="{AC60E9AC-DE80-4F6B-81CA-A5229A677A0E}" srcId="{FA6A399C-73A0-4B73-ADD7-62C8419ACB4E}" destId="{4230F98C-179D-402A-8CFB-B64F82EAA515}" srcOrd="0" destOrd="0" parTransId="{DAE41A7C-552A-4A98-A7E5-32783D0F2FB1}" sibTransId="{A368C3D8-FD7C-4BE7-B9F6-773C0E63E4C7}"/>
    <dgm:cxn modelId="{04C90841-6851-4A01-9ADD-4BF0D96F7A19}" type="presOf" srcId="{D96CCE3E-EB7E-4B2D-8D2A-C62E2F352365}" destId="{7129358B-52A3-4CC9-B23A-3CDB0159BBA9}" srcOrd="0" destOrd="0" presId="urn:microsoft.com/office/officeart/2005/8/layout/process1"/>
    <dgm:cxn modelId="{A82DCE20-FB47-4A66-B0E2-9EF0EF6A972C}" type="presOf" srcId="{C19A05EC-6ECF-46EA-90F5-0A2227FD2843}" destId="{649E9DF2-AE67-4390-A05E-D201E2F0786F}" srcOrd="0" destOrd="0" presId="urn:microsoft.com/office/officeart/2005/8/layout/process1"/>
    <dgm:cxn modelId="{938DC4EB-FE4D-40FF-A389-08E8A520B0FB}" type="presOf" srcId="{A368C3D8-FD7C-4BE7-B9F6-773C0E63E4C7}" destId="{6DE33462-0E82-4A81-BC66-14CF78E2C626}" srcOrd="0" destOrd="0" presId="urn:microsoft.com/office/officeart/2005/8/layout/process1"/>
    <dgm:cxn modelId="{DEF3007D-09B2-49BE-8C9B-D3E319181867}" type="presOf" srcId="{3D553CE9-03A9-4560-8683-E01CBD0F5CB5}" destId="{E75D1320-7FD1-427A-AF9C-CE03F39E38D9}" srcOrd="0" destOrd="0" presId="urn:microsoft.com/office/officeart/2005/8/layout/process1"/>
    <dgm:cxn modelId="{00BD1D83-0A77-453C-B863-DF5D59662B4E}" type="presOf" srcId="{A368C3D8-FD7C-4BE7-B9F6-773C0E63E4C7}" destId="{6D0074F4-A621-4136-BF2B-683B7313F1A1}" srcOrd="1" destOrd="0" presId="urn:microsoft.com/office/officeart/2005/8/layout/process1"/>
    <dgm:cxn modelId="{1E2C4FC1-64F3-460C-B9E6-69A467F04AE6}" type="presOf" srcId="{4230F98C-179D-402A-8CFB-B64F82EAA515}" destId="{33DF2046-2DBC-46AE-83C4-242AE388DC51}" srcOrd="0" destOrd="0" presId="urn:microsoft.com/office/officeart/2005/8/layout/process1"/>
    <dgm:cxn modelId="{4E699D3C-C0F6-420F-8294-1DEEA43B9ED3}" type="presOf" srcId="{508576AA-7D8A-401E-98E1-7DABB1456D25}" destId="{6EA39A74-02C5-4BDA-A5CA-079D1CA5C910}" srcOrd="1" destOrd="0" presId="urn:microsoft.com/office/officeart/2005/8/layout/process1"/>
    <dgm:cxn modelId="{F6E261C6-9FDF-4049-82AC-534A770075C7}" type="presOf" srcId="{81AE6712-F1AD-472B-A764-5B66A58F369F}" destId="{4D8DDED8-6D10-4EE3-B0AC-B3F6A1CB2B21}" srcOrd="0" destOrd="0" presId="urn:microsoft.com/office/officeart/2005/8/layout/process1"/>
    <dgm:cxn modelId="{B132D34E-4B05-40CB-893D-8785FE2AF4F1}" type="presOf" srcId="{D96CCE3E-EB7E-4B2D-8D2A-C62E2F352365}" destId="{4DB25054-134D-41B8-B929-E2AB7BEB6ED6}" srcOrd="1" destOrd="0" presId="urn:microsoft.com/office/officeart/2005/8/layout/process1"/>
    <dgm:cxn modelId="{912A42AB-13CA-498D-9E16-5D3A68D88987}" type="presOf" srcId="{FA6A399C-73A0-4B73-ADD7-62C8419ACB4E}" destId="{47846357-1F5D-4738-B87F-DDB562CC9E38}" srcOrd="0" destOrd="0" presId="urn:microsoft.com/office/officeart/2005/8/layout/process1"/>
    <dgm:cxn modelId="{ABCBCA89-5459-452A-BE50-2AAC3E4D359A}" srcId="{FA6A399C-73A0-4B73-ADD7-62C8419ACB4E}" destId="{81AE6712-F1AD-472B-A764-5B66A58F369F}" srcOrd="1" destOrd="0" parTransId="{3675E256-D844-497B-AF36-03C2673F502B}" sibTransId="{D96CCE3E-EB7E-4B2D-8D2A-C62E2F352365}"/>
    <dgm:cxn modelId="{058B6774-FC7A-48CB-9E55-0640CB3A6AB4}" srcId="{FA6A399C-73A0-4B73-ADD7-62C8419ACB4E}" destId="{3D553CE9-03A9-4560-8683-E01CBD0F5CB5}" srcOrd="2" destOrd="0" parTransId="{E8DD5044-8FDB-49AA-A459-F2CA4479A113}" sibTransId="{508576AA-7D8A-401E-98E1-7DABB1456D25}"/>
    <dgm:cxn modelId="{B88BE959-F85F-4B1D-A9E4-8E8B122FF0B2}" srcId="{FA6A399C-73A0-4B73-ADD7-62C8419ACB4E}" destId="{C19A05EC-6ECF-46EA-90F5-0A2227FD2843}" srcOrd="3" destOrd="0" parTransId="{E0D208C0-0292-4F32-A9B4-2F45CE1EF652}" sibTransId="{F0AA8DBD-82CD-496B-B3EE-83D47BB47DAF}"/>
    <dgm:cxn modelId="{24C7DDBA-593E-4A72-9E57-4C30F60883B7}" type="presParOf" srcId="{47846357-1F5D-4738-B87F-DDB562CC9E38}" destId="{33DF2046-2DBC-46AE-83C4-242AE388DC51}" srcOrd="0" destOrd="0" presId="urn:microsoft.com/office/officeart/2005/8/layout/process1"/>
    <dgm:cxn modelId="{7A23BA3F-9E4D-44A8-8AA2-C4835BD118A5}" type="presParOf" srcId="{47846357-1F5D-4738-B87F-DDB562CC9E38}" destId="{6DE33462-0E82-4A81-BC66-14CF78E2C626}" srcOrd="1" destOrd="0" presId="urn:microsoft.com/office/officeart/2005/8/layout/process1"/>
    <dgm:cxn modelId="{FFBD53A9-634F-41FA-A2A0-8D292940B1B4}" type="presParOf" srcId="{6DE33462-0E82-4A81-BC66-14CF78E2C626}" destId="{6D0074F4-A621-4136-BF2B-683B7313F1A1}" srcOrd="0" destOrd="0" presId="urn:microsoft.com/office/officeart/2005/8/layout/process1"/>
    <dgm:cxn modelId="{70A4B3FB-1DD8-4B75-96EB-25426E28F9B4}" type="presParOf" srcId="{47846357-1F5D-4738-B87F-DDB562CC9E38}" destId="{4D8DDED8-6D10-4EE3-B0AC-B3F6A1CB2B21}" srcOrd="2" destOrd="0" presId="urn:microsoft.com/office/officeart/2005/8/layout/process1"/>
    <dgm:cxn modelId="{89E9F146-69BC-4E30-BDFD-61DBC1431D71}" type="presParOf" srcId="{47846357-1F5D-4738-B87F-DDB562CC9E38}" destId="{7129358B-52A3-4CC9-B23A-3CDB0159BBA9}" srcOrd="3" destOrd="0" presId="urn:microsoft.com/office/officeart/2005/8/layout/process1"/>
    <dgm:cxn modelId="{091BE9BF-0E5F-48C2-8CC7-6E6E4C341839}" type="presParOf" srcId="{7129358B-52A3-4CC9-B23A-3CDB0159BBA9}" destId="{4DB25054-134D-41B8-B929-E2AB7BEB6ED6}" srcOrd="0" destOrd="0" presId="urn:microsoft.com/office/officeart/2005/8/layout/process1"/>
    <dgm:cxn modelId="{E78C2B3E-4C00-42DA-99B6-D12DBE370E2C}" type="presParOf" srcId="{47846357-1F5D-4738-B87F-DDB562CC9E38}" destId="{E75D1320-7FD1-427A-AF9C-CE03F39E38D9}" srcOrd="4" destOrd="0" presId="urn:microsoft.com/office/officeart/2005/8/layout/process1"/>
    <dgm:cxn modelId="{FCA09C17-4B81-49AF-A08E-6143AE346DDC}" type="presParOf" srcId="{47846357-1F5D-4738-B87F-DDB562CC9E38}" destId="{83E6E8DB-E20C-408D-BC3E-57C2310122A4}" srcOrd="5" destOrd="0" presId="urn:microsoft.com/office/officeart/2005/8/layout/process1"/>
    <dgm:cxn modelId="{B7A603D1-5740-4DBA-BE3F-8EE42FCA49F2}" type="presParOf" srcId="{83E6E8DB-E20C-408D-BC3E-57C2310122A4}" destId="{6EA39A74-02C5-4BDA-A5CA-079D1CA5C910}" srcOrd="0" destOrd="0" presId="urn:microsoft.com/office/officeart/2005/8/layout/process1"/>
    <dgm:cxn modelId="{D611D01B-5BE4-4ECF-A436-5D6A96F77A1A}" type="presParOf" srcId="{47846357-1F5D-4738-B87F-DDB562CC9E38}" destId="{649E9DF2-AE67-4390-A05E-D201E2F0786F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3DF2046-2DBC-46AE-83C4-242AE388DC51}">
      <dsp:nvSpPr>
        <dsp:cNvPr id="0" name=""/>
        <dsp:cNvSpPr/>
      </dsp:nvSpPr>
      <dsp:spPr>
        <a:xfrm>
          <a:off x="3584" y="529381"/>
          <a:ext cx="1567350" cy="984491"/>
        </a:xfrm>
        <a:prstGeom prst="roundRect">
          <a:avLst>
            <a:gd name="adj" fmla="val 10000"/>
          </a:avLst>
        </a:prstGeom>
        <a:solidFill>
          <a:srgbClr val="C00000">
            <a:alpha val="80000"/>
          </a:srgbClr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/>
            <a:t>Scraping Earnings Call Transcripts</a:t>
          </a:r>
        </a:p>
      </dsp:txBody>
      <dsp:txXfrm>
        <a:off x="32419" y="558216"/>
        <a:ext cx="1509680" cy="926821"/>
      </dsp:txXfrm>
    </dsp:sp>
    <dsp:sp modelId="{6DE33462-0E82-4A81-BC66-14CF78E2C626}">
      <dsp:nvSpPr>
        <dsp:cNvPr id="0" name=""/>
        <dsp:cNvSpPr/>
      </dsp:nvSpPr>
      <dsp:spPr>
        <a:xfrm>
          <a:off x="1727670" y="827276"/>
          <a:ext cx="332278" cy="388702"/>
        </a:xfrm>
        <a:prstGeom prst="rightArrow">
          <a:avLst>
            <a:gd name="adj1" fmla="val 60000"/>
            <a:gd name="adj2" fmla="val 50000"/>
          </a:avLst>
        </a:prstGeom>
        <a:solidFill>
          <a:schemeClr val="tx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1727670" y="905016"/>
        <a:ext cx="232595" cy="233222"/>
      </dsp:txXfrm>
    </dsp:sp>
    <dsp:sp modelId="{4D8DDED8-6D10-4EE3-B0AC-B3F6A1CB2B21}">
      <dsp:nvSpPr>
        <dsp:cNvPr id="0" name=""/>
        <dsp:cNvSpPr/>
      </dsp:nvSpPr>
      <dsp:spPr>
        <a:xfrm>
          <a:off x="2197875" y="529381"/>
          <a:ext cx="1567350" cy="984491"/>
        </a:xfrm>
        <a:prstGeom prst="roundRect">
          <a:avLst>
            <a:gd name="adj" fmla="val 10000"/>
          </a:avLst>
        </a:prstGeom>
        <a:solidFill>
          <a:srgbClr val="C00000">
            <a:alpha val="80000"/>
          </a:srgbClr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/>
            <a:t>Sentiment Analysis</a:t>
          </a:r>
        </a:p>
      </dsp:txBody>
      <dsp:txXfrm>
        <a:off x="2226710" y="558216"/>
        <a:ext cx="1509680" cy="926821"/>
      </dsp:txXfrm>
    </dsp:sp>
    <dsp:sp modelId="{7129358B-52A3-4CC9-B23A-3CDB0159BBA9}">
      <dsp:nvSpPr>
        <dsp:cNvPr id="0" name=""/>
        <dsp:cNvSpPr/>
      </dsp:nvSpPr>
      <dsp:spPr>
        <a:xfrm>
          <a:off x="3921960" y="827276"/>
          <a:ext cx="332278" cy="388702"/>
        </a:xfrm>
        <a:prstGeom prst="rightArrow">
          <a:avLst>
            <a:gd name="adj1" fmla="val 60000"/>
            <a:gd name="adj2" fmla="val 50000"/>
          </a:avLst>
        </a:prstGeom>
        <a:solidFill>
          <a:schemeClr val="tx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3921960" y="905016"/>
        <a:ext cx="232595" cy="233222"/>
      </dsp:txXfrm>
    </dsp:sp>
    <dsp:sp modelId="{E75D1320-7FD1-427A-AF9C-CE03F39E38D9}">
      <dsp:nvSpPr>
        <dsp:cNvPr id="0" name=""/>
        <dsp:cNvSpPr/>
      </dsp:nvSpPr>
      <dsp:spPr>
        <a:xfrm>
          <a:off x="4392165" y="529381"/>
          <a:ext cx="1567350" cy="984491"/>
        </a:xfrm>
        <a:prstGeom prst="roundRect">
          <a:avLst>
            <a:gd name="adj" fmla="val 10000"/>
          </a:avLst>
        </a:prstGeom>
        <a:solidFill>
          <a:srgbClr val="C00000">
            <a:alpha val="80000"/>
          </a:srgbClr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/>
            <a:t>Score</a:t>
          </a:r>
        </a:p>
      </dsp:txBody>
      <dsp:txXfrm>
        <a:off x="4421000" y="558216"/>
        <a:ext cx="1509680" cy="926821"/>
      </dsp:txXfrm>
    </dsp:sp>
    <dsp:sp modelId="{83E6E8DB-E20C-408D-BC3E-57C2310122A4}">
      <dsp:nvSpPr>
        <dsp:cNvPr id="0" name=""/>
        <dsp:cNvSpPr/>
      </dsp:nvSpPr>
      <dsp:spPr>
        <a:xfrm>
          <a:off x="5999155" y="827276"/>
          <a:ext cx="570161" cy="388702"/>
        </a:xfrm>
        <a:prstGeom prst="rightArrow">
          <a:avLst>
            <a:gd name="adj1" fmla="val 60000"/>
            <a:gd name="adj2" fmla="val 50000"/>
          </a:avLst>
        </a:prstGeom>
        <a:solidFill>
          <a:schemeClr val="tx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5999155" y="905016"/>
        <a:ext cx="453550" cy="233222"/>
      </dsp:txXfrm>
    </dsp:sp>
    <dsp:sp modelId="{649E9DF2-AE67-4390-A05E-D201E2F0786F}">
      <dsp:nvSpPr>
        <dsp:cNvPr id="0" name=""/>
        <dsp:cNvSpPr/>
      </dsp:nvSpPr>
      <dsp:spPr>
        <a:xfrm>
          <a:off x="6590040" y="556263"/>
          <a:ext cx="1567350" cy="930728"/>
        </a:xfrm>
        <a:prstGeom prst="roundRect">
          <a:avLst>
            <a:gd name="adj" fmla="val 10000"/>
          </a:avLst>
        </a:prstGeom>
        <a:solidFill>
          <a:srgbClr val="C00000">
            <a:alpha val="79000"/>
          </a:srgbClr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/>
            <a:t>Stock Prices</a:t>
          </a:r>
        </a:p>
      </dsp:txBody>
      <dsp:txXfrm>
        <a:off x="6617300" y="583523"/>
        <a:ext cx="1512830" cy="87620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7D9730-CC55-42FC-9093-A71A127777D7}" type="datetimeFigureOut">
              <a:rPr lang="en-US" smtClean="0"/>
              <a:t>12/6/17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675"/>
            <a:ext cx="2971800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829675"/>
            <a:ext cx="2971800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0864CD-C0DB-4049-B3F2-8B7140EE47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0559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6643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6643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3E29AB-F58A-4645-8113-9136061C6EEA}" type="datetimeFigureOut">
              <a:rPr lang="en-US" smtClean="0"/>
              <a:t>12/6/17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413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73892"/>
            <a:ext cx="5486400" cy="366045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2971800" cy="4664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829967"/>
            <a:ext cx="2971800" cy="4664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AF830D-CF55-49E4-82F1-1FE5A4CDBA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4959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24C2E0-5C60-49BE-BA55-AF15BEF6704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8750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Seattle, &amp; Los Angeles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AF830D-CF55-49E4-82F1-1FE5A4CDBA4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7707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Seattle, &amp; Los Angeles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AF830D-CF55-49E4-82F1-1FE5A4CDBA4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4435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Seattle, &amp; Los Angeles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AF830D-CF55-49E4-82F1-1FE5A4CDBA4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0759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Seattle, &amp; Los Angeles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AF830D-CF55-49E4-82F1-1FE5A4CDBA4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005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Seattle, &amp; Los Angeles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AF830D-CF55-49E4-82F1-1FE5A4CDBA4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90346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AF830D-CF55-49E4-82F1-1FE5A4CDBA4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341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AF830D-CF55-49E4-82F1-1FE5A4CDBA4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1784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24C2E0-5C60-49BE-BA55-AF15BEF6704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8342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Mention use organic growth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AF830D-CF55-49E4-82F1-1FE5A4CDBA4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3572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Seattle, &amp; Los Angeles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AF830D-CF55-49E4-82F1-1FE5A4CDBA4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8683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Seattle, &amp; Los Angeles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AF830D-CF55-49E4-82F1-1FE5A4CDBA4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9325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Seattle, &amp; Los Angeles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AF830D-CF55-49E4-82F1-1FE5A4CDBA4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4165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Seattle, &amp; Los Angeles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AF830D-CF55-49E4-82F1-1FE5A4CDBA4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548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Seattle, &amp; Los Angeles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AF830D-CF55-49E4-82F1-1FE5A4CDBA4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2108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Seattle, &amp; Los Angeles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AF830D-CF55-49E4-82F1-1FE5A4CDBA4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750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1E04F-ACAF-4EF5-A962-18358EE81BBA}" type="datetimeFigureOut">
              <a:rPr lang="en-US" smtClean="0"/>
              <a:t>12/6/17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2F9BF-2F1D-412A-87D7-1DC8514ECF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4259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1E04F-ACAF-4EF5-A962-18358EE81BBA}" type="datetimeFigureOut">
              <a:rPr lang="en-US" smtClean="0"/>
              <a:t>12/6/17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2F9BF-2F1D-412A-87D7-1DC8514ECF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6470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1E04F-ACAF-4EF5-A962-18358EE81BBA}" type="datetimeFigureOut">
              <a:rPr lang="en-US" smtClean="0"/>
              <a:t>12/6/17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2F9BF-2F1D-412A-87D7-1DC8514ECF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0187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1E04F-ACAF-4EF5-A962-18358EE81BBA}" type="datetimeFigureOut">
              <a:rPr lang="en-US" smtClean="0"/>
              <a:t>12/6/17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2F9BF-2F1D-412A-87D7-1DC8514ECF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63568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1E04F-ACAF-4EF5-A962-18358EE81BBA}" type="datetimeFigureOut">
              <a:rPr lang="en-US" smtClean="0"/>
              <a:t>12/6/17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2F9BF-2F1D-412A-87D7-1DC8514ECF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1947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1E04F-ACAF-4EF5-A962-18358EE81BBA}" type="datetimeFigureOut">
              <a:rPr lang="en-US" smtClean="0"/>
              <a:t>12/6/17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2F9BF-2F1D-412A-87D7-1DC8514ECF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44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1E04F-ACAF-4EF5-A962-18358EE81BBA}" type="datetimeFigureOut">
              <a:rPr lang="en-US" smtClean="0"/>
              <a:t>12/6/17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2F9BF-2F1D-412A-87D7-1DC8514ECF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1033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1E04F-ACAF-4EF5-A962-18358EE81BBA}" type="datetimeFigureOut">
              <a:rPr lang="en-US" smtClean="0"/>
              <a:t>12/6/17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2F9BF-2F1D-412A-87D7-1DC8514ECF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3467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1E04F-ACAF-4EF5-A962-18358EE81BBA}" type="datetimeFigureOut">
              <a:rPr lang="en-US" smtClean="0"/>
              <a:t>12/6/17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2F9BF-2F1D-412A-87D7-1DC8514ECF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2834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1E04F-ACAF-4EF5-A962-18358EE81BBA}" type="datetimeFigureOut">
              <a:rPr lang="en-US" smtClean="0"/>
              <a:t>12/6/17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2F9BF-2F1D-412A-87D7-1DC8514ECF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5671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1E04F-ACAF-4EF5-A962-18358EE81BBA}" type="datetimeFigureOut">
              <a:rPr lang="en-US" smtClean="0"/>
              <a:t>12/6/17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2F9BF-2F1D-412A-87D7-1DC8514ECF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7687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61E04F-ACAF-4EF5-A962-18358EE81BBA}" type="datetimeFigureOut">
              <a:rPr lang="en-US" smtClean="0"/>
              <a:t>12/6/17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52F9BF-2F1D-412A-87D7-1DC8514ECF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6213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" Target="slide15.xml"/><Relationship Id="rId3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4" Type="http://schemas.openxmlformats.org/officeDocument/2006/relationships/slide" Target="slide15.xml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4" Type="http://schemas.openxmlformats.org/officeDocument/2006/relationships/slide" Target="slide15.xml"/><Relationship Id="rId5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4" Type="http://schemas.openxmlformats.org/officeDocument/2006/relationships/slide" Target="slide15.xml"/><Relationship Id="rId5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4" Type="http://schemas.openxmlformats.org/officeDocument/2006/relationships/slide" Target="slide15.xml"/><Relationship Id="rId5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4" Type="http://schemas.openxmlformats.org/officeDocument/2006/relationships/slide" Target="slide15.xml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4" Type="http://schemas.openxmlformats.org/officeDocument/2006/relationships/slide" Target="slide15.xml"/><Relationship Id="rId5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4" Type="http://schemas.openxmlformats.org/officeDocument/2006/relationships/slide" Target="slide15.xml"/><Relationship Id="rId5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15.xml"/><Relationship Id="rId4" Type="http://schemas.openxmlformats.org/officeDocument/2006/relationships/slide" Target="slide6.xml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15.xml"/><Relationship Id="rId4" Type="http://schemas.openxmlformats.org/officeDocument/2006/relationships/slide" Target="slide6.xml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4" Type="http://schemas.openxmlformats.org/officeDocument/2006/relationships/slide" Target="slide15.xml"/><Relationship Id="rId5" Type="http://schemas.openxmlformats.org/officeDocument/2006/relationships/image" Target="../media/image2.tiff"/><Relationship Id="rId6" Type="http://schemas.openxmlformats.org/officeDocument/2006/relationships/image" Target="../media/image3.tiff"/><Relationship Id="rId7" Type="http://schemas.openxmlformats.org/officeDocument/2006/relationships/image" Target="../media/image4.tiff"/><Relationship Id="rId8" Type="http://schemas.openxmlformats.org/officeDocument/2006/relationships/image" Target="../media/image5.tif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15.xml"/><Relationship Id="rId4" Type="http://schemas.openxmlformats.org/officeDocument/2006/relationships/slide" Target="slide6.xml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4" Type="http://schemas.openxmlformats.org/officeDocument/2006/relationships/slide" Target="slide15.xml"/><Relationship Id="rId5" Type="http://schemas.openxmlformats.org/officeDocument/2006/relationships/diagramData" Target="../diagrams/data1.xml"/><Relationship Id="rId6" Type="http://schemas.openxmlformats.org/officeDocument/2006/relationships/diagramLayout" Target="../diagrams/layout1.xml"/><Relationship Id="rId7" Type="http://schemas.openxmlformats.org/officeDocument/2006/relationships/diagramQuickStyle" Target="../diagrams/quickStyle1.xml"/><Relationship Id="rId8" Type="http://schemas.openxmlformats.org/officeDocument/2006/relationships/diagramColors" Target="../diagrams/colors1.xml"/><Relationship Id="rId9" Type="http://schemas.microsoft.com/office/2007/relationships/diagramDrawing" Target="../diagrams/drawing1.xml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4" Type="http://schemas.openxmlformats.org/officeDocument/2006/relationships/slide" Target="slide15.xml"/><Relationship Id="rId5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4" Type="http://schemas.openxmlformats.org/officeDocument/2006/relationships/slide" Target="slide15.xml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4" Type="http://schemas.openxmlformats.org/officeDocument/2006/relationships/slide" Target="slide15.xml"/><Relationship Id="rId5" Type="http://schemas.openxmlformats.org/officeDocument/2006/relationships/image" Target="../media/image9.tiff"/><Relationship Id="rId6" Type="http://schemas.openxmlformats.org/officeDocument/2006/relationships/image" Target="../media/image10.jp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4" Type="http://schemas.openxmlformats.org/officeDocument/2006/relationships/slide" Target="slide15.xml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8" name="Rectangle 7">
            <a:hlinkClick r:id="rId2" action="ppaction://hlinksldjump"/>
          </p:cNvPr>
          <p:cNvSpPr/>
          <p:nvPr/>
        </p:nvSpPr>
        <p:spPr>
          <a:xfrm>
            <a:off x="10776254" y="0"/>
            <a:ext cx="1423134" cy="8792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Image result for wall street">
            <a:extLst>
              <a:ext uri="{FF2B5EF4-FFF2-40B4-BE49-F238E27FC236}">
                <a16:creationId xmlns:a16="http://schemas.microsoft.com/office/drawing/2014/main" xmlns="" id="{086EE9C9-AEF2-452C-A041-5BBF6E35AA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2879"/>
          <a:stretch/>
        </p:blipFill>
        <p:spPr bwMode="auto">
          <a:xfrm>
            <a:off x="1106" y="-1499480"/>
            <a:ext cx="12217398" cy="6893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xmlns="" id="{79ED6718-C342-48EF-A2A9-A7480A8C94BD}"/>
              </a:ext>
            </a:extLst>
          </p:cNvPr>
          <p:cNvGrpSpPr/>
          <p:nvPr/>
        </p:nvGrpSpPr>
        <p:grpSpPr>
          <a:xfrm>
            <a:off x="-1" y="5193301"/>
            <a:ext cx="12217400" cy="1544608"/>
            <a:chOff x="-1" y="5158115"/>
            <a:chExt cx="12217400" cy="1544608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xmlns="" id="{AA3362FD-4F94-4137-AD70-D30A081D7CDA}"/>
                </a:ext>
              </a:extLst>
            </p:cNvPr>
            <p:cNvGrpSpPr/>
            <p:nvPr/>
          </p:nvGrpSpPr>
          <p:grpSpPr>
            <a:xfrm>
              <a:off x="-1" y="6215052"/>
              <a:ext cx="12217399" cy="487671"/>
              <a:chOff x="-1" y="6215052"/>
              <a:chExt cx="12217399" cy="487671"/>
            </a:xfrm>
          </p:grpSpPr>
          <p:sp>
            <p:nvSpPr>
              <p:cNvPr id="18" name="Rectangle 17"/>
              <p:cNvSpPr/>
              <p:nvPr/>
            </p:nvSpPr>
            <p:spPr>
              <a:xfrm>
                <a:off x="-1" y="6215052"/>
                <a:ext cx="12217399" cy="487671"/>
              </a:xfrm>
              <a:prstGeom prst="rect">
                <a:avLst/>
              </a:prstGeom>
              <a:solidFill>
                <a:srgbClr val="BFBFBF">
                  <a:alpha val="87059"/>
                </a:srgbClr>
              </a:solidFill>
              <a:ln>
                <a:noFill/>
              </a:ln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294272" y="6246476"/>
                <a:ext cx="1165843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Harpreet Kaur, Parijat Rai, Chaitnay Singh, Gen Zhang</a:t>
                </a:r>
                <a:endParaRPr lang="en-US" sz="20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xmlns="" id="{EB320932-EB36-4F6E-8328-1AEE5858CCE7}"/>
                </a:ext>
              </a:extLst>
            </p:cNvPr>
            <p:cNvGrpSpPr/>
            <p:nvPr/>
          </p:nvGrpSpPr>
          <p:grpSpPr>
            <a:xfrm>
              <a:off x="0" y="5158115"/>
              <a:ext cx="12217399" cy="1044332"/>
              <a:chOff x="0" y="5158115"/>
              <a:chExt cx="12217399" cy="1044332"/>
            </a:xfrm>
          </p:grpSpPr>
          <p:sp>
            <p:nvSpPr>
              <p:cNvPr id="12" name="Rectangle 11"/>
              <p:cNvSpPr/>
              <p:nvPr/>
            </p:nvSpPr>
            <p:spPr>
              <a:xfrm>
                <a:off x="0" y="5158115"/>
                <a:ext cx="12217399" cy="1044332"/>
              </a:xfrm>
              <a:prstGeom prst="rect">
                <a:avLst/>
              </a:prstGeom>
              <a:solidFill>
                <a:schemeClr val="tx1">
                  <a:lumMod val="95000"/>
                  <a:lumOff val="5000"/>
                  <a:alpha val="85098"/>
                </a:schemeClr>
              </a:solidFill>
              <a:ln>
                <a:noFill/>
              </a:ln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0" y="5240068"/>
                <a:ext cx="12141203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800" dirty="0" smtClean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Earning Call Analytics</a:t>
                </a:r>
                <a:endParaRPr lang="en-US" sz="48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5CFBE9F6-ECB0-4304-97C5-59FDAF07690B}"/>
              </a:ext>
            </a:extLst>
          </p:cNvPr>
          <p:cNvSpPr/>
          <p:nvPr/>
        </p:nvSpPr>
        <p:spPr>
          <a:xfrm>
            <a:off x="0" y="6700838"/>
            <a:ext cx="12217398" cy="157162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528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/>
          <p:nvPr/>
        </p:nvSpPr>
        <p:spPr>
          <a:xfrm>
            <a:off x="14747" y="15389"/>
            <a:ext cx="122665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1836678" y="0"/>
            <a:ext cx="355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</a:p>
        </p:txBody>
      </p:sp>
      <p:sp>
        <p:nvSpPr>
          <p:cNvPr id="51" name="Rectangle 50"/>
          <p:cNvSpPr/>
          <p:nvPr/>
        </p:nvSpPr>
        <p:spPr>
          <a:xfrm>
            <a:off x="1980026" y="6276923"/>
            <a:ext cx="2035789" cy="7301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Overview</a:t>
            </a:r>
          </a:p>
        </p:txBody>
      </p:sp>
      <p:sp>
        <p:nvSpPr>
          <p:cNvPr id="52" name="Rectangle 51"/>
          <p:cNvSpPr/>
          <p:nvPr/>
        </p:nvSpPr>
        <p:spPr>
          <a:xfrm>
            <a:off x="3963385" y="6276923"/>
            <a:ext cx="2035789" cy="7301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u="sng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  <a:endParaRPr lang="en-US" sz="1600" b="1" u="sng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5946744" y="6276923"/>
            <a:ext cx="2035789" cy="7301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Analysis</a:t>
            </a:r>
            <a:endParaRPr lang="en-US" sz="16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7930103" y="6264322"/>
            <a:ext cx="2170164" cy="7553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Inferences</a:t>
            </a:r>
            <a:endParaRPr lang="en-US" sz="16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10047836" y="6264322"/>
            <a:ext cx="2233501" cy="7553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Conclusion</a:t>
            </a:r>
            <a:endParaRPr lang="en-US" sz="16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7" name="Straight Connector 56"/>
          <p:cNvCxnSpPr/>
          <p:nvPr/>
        </p:nvCxnSpPr>
        <p:spPr>
          <a:xfrm>
            <a:off x="0" y="6397051"/>
            <a:ext cx="12206748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Rectangle 57">
            <a:hlinkClick r:id="rId3" action="ppaction://hlinksldjump"/>
          </p:cNvPr>
          <p:cNvSpPr/>
          <p:nvPr/>
        </p:nvSpPr>
        <p:spPr>
          <a:xfrm>
            <a:off x="14748" y="6264325"/>
            <a:ext cx="2169994" cy="7301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Parijat</a:t>
            </a:r>
            <a:endParaRPr lang="en-US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5" name="Rectangle 74">
            <a:hlinkClick r:id="rId4" action="ppaction://hlinksldjump"/>
          </p:cNvPr>
          <p:cNvSpPr/>
          <p:nvPr/>
        </p:nvSpPr>
        <p:spPr>
          <a:xfrm>
            <a:off x="10747371" y="-36364"/>
            <a:ext cx="1423134" cy="8792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hlinkClick r:id="rId4" action="ppaction://hlinksldjump"/>
          </p:cNvPr>
          <p:cNvSpPr/>
          <p:nvPr/>
        </p:nvSpPr>
        <p:spPr>
          <a:xfrm>
            <a:off x="10776254" y="0"/>
            <a:ext cx="1423134" cy="8792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31"/>
          <p:cNvGrpSpPr/>
          <p:nvPr/>
        </p:nvGrpSpPr>
        <p:grpSpPr>
          <a:xfrm>
            <a:off x="14748" y="723993"/>
            <a:ext cx="12119593" cy="189346"/>
            <a:chOff x="14748" y="723993"/>
            <a:chExt cx="12119593" cy="189346"/>
          </a:xfrm>
        </p:grpSpPr>
        <p:sp>
          <p:nvSpPr>
            <p:cNvPr id="34" name="Arrow: Pentagon 3"/>
            <p:cNvSpPr/>
            <p:nvPr/>
          </p:nvSpPr>
          <p:spPr>
            <a:xfrm>
              <a:off x="14748" y="728127"/>
              <a:ext cx="10720558" cy="185212"/>
            </a:xfrm>
            <a:prstGeom prst="homePlate">
              <a:avLst/>
            </a:prstGeom>
            <a:solidFill>
              <a:schemeClr val="tx1">
                <a:lumMod val="95000"/>
                <a:lumOff val="5000"/>
              </a:schemeClr>
            </a:solidFill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10776254" y="728127"/>
              <a:ext cx="147119" cy="15116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37" name="Oval 36"/>
            <p:cNvSpPr/>
            <p:nvPr/>
          </p:nvSpPr>
          <p:spPr>
            <a:xfrm>
              <a:off x="10978082" y="732243"/>
              <a:ext cx="147119" cy="15116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38" name="Oval 37"/>
            <p:cNvSpPr/>
            <p:nvPr/>
          </p:nvSpPr>
          <p:spPr>
            <a:xfrm>
              <a:off x="11167553" y="724002"/>
              <a:ext cx="147119" cy="15116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40" name="Oval 39"/>
            <p:cNvSpPr/>
            <p:nvPr/>
          </p:nvSpPr>
          <p:spPr>
            <a:xfrm>
              <a:off x="11369381" y="728118"/>
              <a:ext cx="147119" cy="15116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41" name="Oval 40"/>
            <p:cNvSpPr/>
            <p:nvPr/>
          </p:nvSpPr>
          <p:spPr>
            <a:xfrm>
              <a:off x="11583566" y="732234"/>
              <a:ext cx="147119" cy="15116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42" name="Oval 41"/>
            <p:cNvSpPr/>
            <p:nvPr/>
          </p:nvSpPr>
          <p:spPr>
            <a:xfrm>
              <a:off x="11785394" y="723993"/>
              <a:ext cx="147119" cy="15116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43" name="Oval 42"/>
            <p:cNvSpPr/>
            <p:nvPr/>
          </p:nvSpPr>
          <p:spPr>
            <a:xfrm>
              <a:off x="11987222" y="728109"/>
              <a:ext cx="147119" cy="15116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</p:grpSp>
      <p:sp>
        <p:nvSpPr>
          <p:cNvPr id="44" name="Title 1">
            <a:extLst>
              <a:ext uri="{FF2B5EF4-FFF2-40B4-BE49-F238E27FC236}">
                <a16:creationId xmlns:a16="http://schemas.microsoft.com/office/drawing/2014/main" xmlns="" id="{ED054BAE-AAF3-43E5-8587-44CD82B4847F}"/>
              </a:ext>
            </a:extLst>
          </p:cNvPr>
          <p:cNvSpPr txBox="1">
            <a:spLocks/>
          </p:cNvSpPr>
          <p:nvPr/>
        </p:nvSpPr>
        <p:spPr>
          <a:xfrm>
            <a:off x="4862842" y="1160266"/>
            <a:ext cx="2481063" cy="42438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sz="2800" u="sng" dirty="0" smtClean="0">
                <a:solidFill>
                  <a:prstClr val="black"/>
                </a:solidFill>
              </a:rPr>
              <a:t>Why Text Blob ?</a:t>
            </a:r>
            <a:endParaRPr lang="en-US" sz="2800" u="sng" dirty="0">
              <a:solidFill>
                <a:prstClr val="black"/>
              </a:solidFill>
            </a:endParaRP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xmlns="" id="{E32FD33B-DAB5-424A-95BC-94BB51A9FCAA}"/>
              </a:ext>
            </a:extLst>
          </p:cNvPr>
          <p:cNvSpPr txBox="1">
            <a:spLocks/>
          </p:cNvSpPr>
          <p:nvPr/>
        </p:nvSpPr>
        <p:spPr>
          <a:xfrm>
            <a:off x="2540307" y="2670426"/>
            <a:ext cx="7215470" cy="252072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We analyzed the sentiments Earning’s Call Transcript sentence by sentence and </a:t>
            </a:r>
            <a:r>
              <a:rPr lang="en-US" sz="2000" dirty="0" err="1"/>
              <a:t>TextBlob</a:t>
            </a:r>
            <a:r>
              <a:rPr lang="en-US" sz="2000" dirty="0"/>
              <a:t> was easy and user </a:t>
            </a:r>
            <a:r>
              <a:rPr lang="en-US" sz="2000" dirty="0" smtClean="0"/>
              <a:t>friendly</a:t>
            </a:r>
          </a:p>
          <a:p>
            <a:endParaRPr lang="en-US" sz="2000" dirty="0"/>
          </a:p>
          <a:p>
            <a:r>
              <a:rPr lang="en-US" sz="2000" dirty="0"/>
              <a:t>The results were easy to </a:t>
            </a:r>
            <a:r>
              <a:rPr lang="en-US" sz="2000" dirty="0" smtClean="0"/>
              <a:t>interpret</a:t>
            </a:r>
          </a:p>
          <a:p>
            <a:endParaRPr lang="en-US" sz="2000" dirty="0"/>
          </a:p>
          <a:p>
            <a:r>
              <a:rPr lang="en-US" sz="2000" dirty="0"/>
              <a:t>Also analyzed Google Cloud NLP, the results seemed almost the </a:t>
            </a:r>
            <a:r>
              <a:rPr lang="en-US" sz="2000" dirty="0" smtClean="0"/>
              <a:t>same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64085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/>
          <p:nvPr/>
        </p:nvSpPr>
        <p:spPr>
          <a:xfrm>
            <a:off x="14747" y="15389"/>
            <a:ext cx="122665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Industry Analysis – Food &amp; Beverages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1836678" y="0"/>
            <a:ext cx="355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</a:p>
        </p:txBody>
      </p:sp>
      <p:sp>
        <p:nvSpPr>
          <p:cNvPr id="51" name="Rectangle 50"/>
          <p:cNvSpPr/>
          <p:nvPr/>
        </p:nvSpPr>
        <p:spPr>
          <a:xfrm>
            <a:off x="1980026" y="6276923"/>
            <a:ext cx="2035789" cy="7301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Overview</a:t>
            </a:r>
          </a:p>
        </p:txBody>
      </p:sp>
      <p:sp>
        <p:nvSpPr>
          <p:cNvPr id="52" name="Rectangle 51"/>
          <p:cNvSpPr/>
          <p:nvPr/>
        </p:nvSpPr>
        <p:spPr>
          <a:xfrm>
            <a:off x="3963385" y="6276923"/>
            <a:ext cx="2035789" cy="7301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  <a:endParaRPr lang="en-US" sz="16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5946744" y="6276923"/>
            <a:ext cx="2035789" cy="7301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u="sng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Analysis</a:t>
            </a:r>
            <a:endParaRPr lang="en-US" sz="1600" b="1" u="sng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7930103" y="6264322"/>
            <a:ext cx="2170164" cy="7553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Inferences</a:t>
            </a:r>
            <a:endParaRPr lang="en-US" sz="16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10047836" y="6264322"/>
            <a:ext cx="2233501" cy="7553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Conclusion</a:t>
            </a:r>
            <a:endParaRPr lang="en-US" sz="16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7" name="Straight Connector 56"/>
          <p:cNvCxnSpPr/>
          <p:nvPr/>
        </p:nvCxnSpPr>
        <p:spPr>
          <a:xfrm>
            <a:off x="0" y="6397051"/>
            <a:ext cx="12206748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Rectangle 57">
            <a:hlinkClick r:id="rId3" action="ppaction://hlinksldjump"/>
          </p:cNvPr>
          <p:cNvSpPr/>
          <p:nvPr/>
        </p:nvSpPr>
        <p:spPr>
          <a:xfrm>
            <a:off x="14748" y="6264325"/>
            <a:ext cx="2169994" cy="7301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Chaitnay</a:t>
            </a:r>
            <a:endParaRPr lang="en-US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5" name="Rectangle 74">
            <a:hlinkClick r:id="rId4" action="ppaction://hlinksldjump"/>
          </p:cNvPr>
          <p:cNvSpPr/>
          <p:nvPr/>
        </p:nvSpPr>
        <p:spPr>
          <a:xfrm>
            <a:off x="10747371" y="-36364"/>
            <a:ext cx="1423134" cy="8792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hlinkClick r:id="rId4" action="ppaction://hlinksldjump"/>
          </p:cNvPr>
          <p:cNvSpPr/>
          <p:nvPr/>
        </p:nvSpPr>
        <p:spPr>
          <a:xfrm>
            <a:off x="10776254" y="0"/>
            <a:ext cx="1423134" cy="8792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xmlns="" id="{3AD59734-00D3-4ACD-AB91-D11D0ADDBA51}"/>
              </a:ext>
            </a:extLst>
          </p:cNvPr>
          <p:cNvSpPr/>
          <p:nvPr/>
        </p:nvSpPr>
        <p:spPr>
          <a:xfrm>
            <a:off x="457200" y="5574682"/>
            <a:ext cx="11379478" cy="619227"/>
          </a:xfrm>
          <a:prstGeom prst="rect">
            <a:avLst/>
          </a:prstGeom>
          <a:solidFill>
            <a:srgbClr val="C00000">
              <a:alpha val="81000"/>
            </a:srgb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sentiment analysis score for Earnings Call Transcript from the quarter follow similar trends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811B2CCB-F0E8-45F2-92B5-EA85C70F01C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45" t="9558" r="1392" b="10077"/>
          <a:stretch/>
        </p:blipFill>
        <p:spPr>
          <a:xfrm>
            <a:off x="1838632" y="1549396"/>
            <a:ext cx="8529484" cy="3009100"/>
          </a:xfrm>
          <a:prstGeom prst="rect">
            <a:avLst/>
          </a:prstGeom>
          <a:ln w="25400">
            <a:solidFill>
              <a:srgbClr val="000000"/>
            </a:solidFill>
          </a:ln>
        </p:spPr>
      </p:pic>
      <p:grpSp>
        <p:nvGrpSpPr>
          <p:cNvPr id="16" name="Group 15"/>
          <p:cNvGrpSpPr/>
          <p:nvPr/>
        </p:nvGrpSpPr>
        <p:grpSpPr>
          <a:xfrm>
            <a:off x="14748" y="723993"/>
            <a:ext cx="12119593" cy="189346"/>
            <a:chOff x="14748" y="723993"/>
            <a:chExt cx="12119593" cy="189346"/>
          </a:xfrm>
        </p:grpSpPr>
        <p:sp>
          <p:nvSpPr>
            <p:cNvPr id="17" name="Arrow: Pentagon 3"/>
            <p:cNvSpPr/>
            <p:nvPr/>
          </p:nvSpPr>
          <p:spPr>
            <a:xfrm>
              <a:off x="14748" y="728127"/>
              <a:ext cx="10720558" cy="185212"/>
            </a:xfrm>
            <a:prstGeom prst="homePlate">
              <a:avLst/>
            </a:prstGeom>
            <a:solidFill>
              <a:schemeClr val="tx1">
                <a:lumMod val="95000"/>
                <a:lumOff val="5000"/>
              </a:schemeClr>
            </a:solidFill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10776254" y="728127"/>
              <a:ext cx="147119" cy="15116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19" name="Oval 18"/>
            <p:cNvSpPr/>
            <p:nvPr/>
          </p:nvSpPr>
          <p:spPr>
            <a:xfrm>
              <a:off x="10978082" y="732243"/>
              <a:ext cx="147119" cy="15116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20" name="Oval 19"/>
            <p:cNvSpPr/>
            <p:nvPr/>
          </p:nvSpPr>
          <p:spPr>
            <a:xfrm>
              <a:off x="11167553" y="724002"/>
              <a:ext cx="147119" cy="15116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21" name="Oval 20"/>
            <p:cNvSpPr/>
            <p:nvPr/>
          </p:nvSpPr>
          <p:spPr>
            <a:xfrm>
              <a:off x="11369381" y="728118"/>
              <a:ext cx="147119" cy="15116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22" name="Oval 21"/>
            <p:cNvSpPr/>
            <p:nvPr/>
          </p:nvSpPr>
          <p:spPr>
            <a:xfrm>
              <a:off x="11583566" y="732234"/>
              <a:ext cx="147119" cy="15116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23" name="Oval 22"/>
            <p:cNvSpPr/>
            <p:nvPr/>
          </p:nvSpPr>
          <p:spPr>
            <a:xfrm>
              <a:off x="11785394" y="723993"/>
              <a:ext cx="147119" cy="15116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24" name="Oval 23"/>
            <p:cNvSpPr/>
            <p:nvPr/>
          </p:nvSpPr>
          <p:spPr>
            <a:xfrm>
              <a:off x="11987222" y="728109"/>
              <a:ext cx="147119" cy="15116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87121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/>
          <p:nvPr/>
        </p:nvSpPr>
        <p:spPr>
          <a:xfrm>
            <a:off x="14747" y="15389"/>
            <a:ext cx="122665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Industry Analysis - Logistics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1836678" y="0"/>
            <a:ext cx="355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</a:p>
        </p:txBody>
      </p:sp>
      <p:sp>
        <p:nvSpPr>
          <p:cNvPr id="51" name="Rectangle 50"/>
          <p:cNvSpPr/>
          <p:nvPr/>
        </p:nvSpPr>
        <p:spPr>
          <a:xfrm>
            <a:off x="1980026" y="6276923"/>
            <a:ext cx="2035789" cy="7301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Overview</a:t>
            </a:r>
          </a:p>
        </p:txBody>
      </p:sp>
      <p:sp>
        <p:nvSpPr>
          <p:cNvPr id="52" name="Rectangle 51"/>
          <p:cNvSpPr/>
          <p:nvPr/>
        </p:nvSpPr>
        <p:spPr>
          <a:xfrm>
            <a:off x="3963385" y="6276923"/>
            <a:ext cx="2035789" cy="7301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  <a:endParaRPr lang="en-US" sz="16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5946744" y="6276923"/>
            <a:ext cx="2035789" cy="7301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u="sng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Analysis</a:t>
            </a:r>
            <a:endParaRPr lang="en-US" sz="1600" b="1" u="sng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7930103" y="6264322"/>
            <a:ext cx="2170164" cy="7553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Inferences</a:t>
            </a:r>
            <a:endParaRPr lang="en-US" sz="16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10047836" y="6264322"/>
            <a:ext cx="2233501" cy="7553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Conclusion</a:t>
            </a:r>
            <a:endParaRPr lang="en-US" sz="16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7" name="Straight Connector 56"/>
          <p:cNvCxnSpPr/>
          <p:nvPr/>
        </p:nvCxnSpPr>
        <p:spPr>
          <a:xfrm>
            <a:off x="0" y="6397051"/>
            <a:ext cx="12206748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Rectangle 57">
            <a:hlinkClick r:id="rId3" action="ppaction://hlinksldjump"/>
          </p:cNvPr>
          <p:cNvSpPr/>
          <p:nvPr/>
        </p:nvSpPr>
        <p:spPr>
          <a:xfrm>
            <a:off x="14748" y="6264325"/>
            <a:ext cx="2169994" cy="7301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Chaitnay</a:t>
            </a:r>
            <a:endParaRPr lang="en-US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5" name="Rectangle 74">
            <a:hlinkClick r:id="rId4" action="ppaction://hlinksldjump"/>
          </p:cNvPr>
          <p:cNvSpPr/>
          <p:nvPr/>
        </p:nvSpPr>
        <p:spPr>
          <a:xfrm>
            <a:off x="10747371" y="-36364"/>
            <a:ext cx="1423134" cy="8792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hlinkClick r:id="rId4" action="ppaction://hlinksldjump"/>
          </p:cNvPr>
          <p:cNvSpPr/>
          <p:nvPr/>
        </p:nvSpPr>
        <p:spPr>
          <a:xfrm>
            <a:off x="10776254" y="0"/>
            <a:ext cx="1423134" cy="8792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xmlns="" id="{3AD59734-00D3-4ACD-AB91-D11D0ADDBA51}"/>
              </a:ext>
            </a:extLst>
          </p:cNvPr>
          <p:cNvSpPr/>
          <p:nvPr/>
        </p:nvSpPr>
        <p:spPr>
          <a:xfrm>
            <a:off x="457200" y="5574682"/>
            <a:ext cx="11379478" cy="619227"/>
          </a:xfrm>
          <a:prstGeom prst="rect">
            <a:avLst/>
          </a:prstGeom>
          <a:solidFill>
            <a:srgbClr val="C00000">
              <a:alpha val="80000"/>
            </a:srgb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sentiment analysis score for Earnings Call Transcript from the quarter follow similar trends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DDABC32B-6362-445D-A26D-E5AEF54F84C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853" t="11228" r="2130" b="11096"/>
          <a:stretch/>
        </p:blipFill>
        <p:spPr>
          <a:xfrm>
            <a:off x="2535488" y="1468054"/>
            <a:ext cx="7231366" cy="3484002"/>
          </a:xfrm>
          <a:prstGeom prst="rect">
            <a:avLst/>
          </a:prstGeom>
          <a:ln w="25400">
            <a:solidFill>
              <a:srgbClr val="000000"/>
            </a:solidFill>
          </a:ln>
        </p:spPr>
      </p:pic>
      <p:grpSp>
        <p:nvGrpSpPr>
          <p:cNvPr id="16" name="Group 15"/>
          <p:cNvGrpSpPr/>
          <p:nvPr/>
        </p:nvGrpSpPr>
        <p:grpSpPr>
          <a:xfrm>
            <a:off x="14748" y="723993"/>
            <a:ext cx="12119593" cy="189346"/>
            <a:chOff x="14748" y="723993"/>
            <a:chExt cx="12119593" cy="189346"/>
          </a:xfrm>
        </p:grpSpPr>
        <p:sp>
          <p:nvSpPr>
            <p:cNvPr id="17" name="Arrow: Pentagon 3"/>
            <p:cNvSpPr/>
            <p:nvPr/>
          </p:nvSpPr>
          <p:spPr>
            <a:xfrm>
              <a:off x="14748" y="728127"/>
              <a:ext cx="10720558" cy="185212"/>
            </a:xfrm>
            <a:prstGeom prst="homePlate">
              <a:avLst/>
            </a:prstGeom>
            <a:solidFill>
              <a:schemeClr val="tx1">
                <a:lumMod val="95000"/>
                <a:lumOff val="5000"/>
              </a:schemeClr>
            </a:solidFill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10776254" y="728127"/>
              <a:ext cx="147119" cy="15116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19" name="Oval 18"/>
            <p:cNvSpPr/>
            <p:nvPr/>
          </p:nvSpPr>
          <p:spPr>
            <a:xfrm>
              <a:off x="10978082" y="732243"/>
              <a:ext cx="147119" cy="15116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20" name="Oval 19"/>
            <p:cNvSpPr/>
            <p:nvPr/>
          </p:nvSpPr>
          <p:spPr>
            <a:xfrm>
              <a:off x="11167553" y="724002"/>
              <a:ext cx="147119" cy="15116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21" name="Oval 20"/>
            <p:cNvSpPr/>
            <p:nvPr/>
          </p:nvSpPr>
          <p:spPr>
            <a:xfrm>
              <a:off x="11369381" y="728118"/>
              <a:ext cx="147119" cy="15116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22" name="Oval 21"/>
            <p:cNvSpPr/>
            <p:nvPr/>
          </p:nvSpPr>
          <p:spPr>
            <a:xfrm>
              <a:off x="11583566" y="732234"/>
              <a:ext cx="147119" cy="15116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23" name="Oval 22"/>
            <p:cNvSpPr/>
            <p:nvPr/>
          </p:nvSpPr>
          <p:spPr>
            <a:xfrm>
              <a:off x="11785394" y="723993"/>
              <a:ext cx="147119" cy="15116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24" name="Oval 23"/>
            <p:cNvSpPr/>
            <p:nvPr/>
          </p:nvSpPr>
          <p:spPr>
            <a:xfrm>
              <a:off x="11987222" y="728109"/>
              <a:ext cx="147119" cy="15116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59602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/>
          <p:nvPr/>
        </p:nvSpPr>
        <p:spPr>
          <a:xfrm>
            <a:off x="14747" y="15389"/>
            <a:ext cx="122665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Industry Analysis - Technology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1836678" y="0"/>
            <a:ext cx="355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</a:p>
        </p:txBody>
      </p:sp>
      <p:sp>
        <p:nvSpPr>
          <p:cNvPr id="51" name="Rectangle 50"/>
          <p:cNvSpPr/>
          <p:nvPr/>
        </p:nvSpPr>
        <p:spPr>
          <a:xfrm>
            <a:off x="1980026" y="6276923"/>
            <a:ext cx="2035789" cy="7301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Overview</a:t>
            </a:r>
          </a:p>
        </p:txBody>
      </p:sp>
      <p:sp>
        <p:nvSpPr>
          <p:cNvPr id="52" name="Rectangle 51"/>
          <p:cNvSpPr/>
          <p:nvPr/>
        </p:nvSpPr>
        <p:spPr>
          <a:xfrm>
            <a:off x="3963385" y="6276923"/>
            <a:ext cx="2035789" cy="7301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  <a:endParaRPr lang="en-US" sz="16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5946744" y="6276923"/>
            <a:ext cx="2035789" cy="7301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u="sng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Analysis</a:t>
            </a:r>
            <a:endParaRPr lang="en-US" sz="1600" b="1" u="sng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7930103" y="6264322"/>
            <a:ext cx="2170164" cy="7553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Inferences</a:t>
            </a:r>
            <a:endParaRPr lang="en-US" sz="16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10047836" y="6264322"/>
            <a:ext cx="2233501" cy="7553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Conclusion</a:t>
            </a:r>
            <a:endParaRPr lang="en-US" sz="16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7" name="Straight Connector 56"/>
          <p:cNvCxnSpPr/>
          <p:nvPr/>
        </p:nvCxnSpPr>
        <p:spPr>
          <a:xfrm>
            <a:off x="0" y="6397051"/>
            <a:ext cx="12206748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Rectangle 57">
            <a:hlinkClick r:id="rId3" action="ppaction://hlinksldjump"/>
          </p:cNvPr>
          <p:cNvSpPr/>
          <p:nvPr/>
        </p:nvSpPr>
        <p:spPr>
          <a:xfrm>
            <a:off x="14748" y="6264325"/>
            <a:ext cx="2169994" cy="7301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Chaitnay</a:t>
            </a:r>
            <a:endParaRPr lang="en-US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5" name="Rectangle 74">
            <a:hlinkClick r:id="rId4" action="ppaction://hlinksldjump"/>
          </p:cNvPr>
          <p:cNvSpPr/>
          <p:nvPr/>
        </p:nvSpPr>
        <p:spPr>
          <a:xfrm>
            <a:off x="10747371" y="-36364"/>
            <a:ext cx="1423134" cy="8792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5890867" y="3731816"/>
            <a:ext cx="514350" cy="507727"/>
          </a:xfrm>
          <a:prstGeom prst="rect">
            <a:avLst/>
          </a:prstGeom>
          <a:solidFill>
            <a:srgbClr val="C00000">
              <a:alpha val="81176"/>
            </a:srgb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62" name="Rectangle 61">
            <a:hlinkClick r:id="rId4" action="ppaction://hlinksldjump"/>
          </p:cNvPr>
          <p:cNvSpPr/>
          <p:nvPr/>
        </p:nvSpPr>
        <p:spPr>
          <a:xfrm>
            <a:off x="10776254" y="0"/>
            <a:ext cx="1423134" cy="8792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7" name="Picture 3" descr="47e366c9-0336-429c-bb91-ad61ed13882f">
            <a:extLst>
              <a:ext uri="{FF2B5EF4-FFF2-40B4-BE49-F238E27FC236}">
                <a16:creationId xmlns:a16="http://schemas.microsoft.com/office/drawing/2014/main" xmlns="" id="{84DFBD99-21EF-436D-9CF6-3E7E098086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5" r="1041" b="3507"/>
          <a:stretch/>
        </p:blipFill>
        <p:spPr bwMode="auto">
          <a:xfrm>
            <a:off x="1911890" y="1680695"/>
            <a:ext cx="8382968" cy="3271361"/>
          </a:xfrm>
          <a:prstGeom prst="rect">
            <a:avLst/>
          </a:prstGeom>
          <a:noFill/>
          <a:ln w="254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xmlns="" id="{3AD59734-00D3-4ACD-AB91-D11D0ADDBA51}"/>
              </a:ext>
            </a:extLst>
          </p:cNvPr>
          <p:cNvSpPr/>
          <p:nvPr/>
        </p:nvSpPr>
        <p:spPr>
          <a:xfrm>
            <a:off x="328613" y="5574682"/>
            <a:ext cx="11508065" cy="499577"/>
          </a:xfrm>
          <a:prstGeom prst="rect">
            <a:avLst/>
          </a:prstGeom>
          <a:solidFill>
            <a:srgbClr val="C00000">
              <a:alpha val="79000"/>
            </a:srgb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sentiment analysis score for Earnings Call Transcript from the quarter impacts the closing stock price of company.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14748" y="723993"/>
            <a:ext cx="12119593" cy="189346"/>
            <a:chOff x="14748" y="723993"/>
            <a:chExt cx="12119593" cy="189346"/>
          </a:xfrm>
        </p:grpSpPr>
        <p:sp>
          <p:nvSpPr>
            <p:cNvPr id="19" name="Arrow: Pentagon 3"/>
            <p:cNvSpPr/>
            <p:nvPr/>
          </p:nvSpPr>
          <p:spPr>
            <a:xfrm>
              <a:off x="14748" y="728127"/>
              <a:ext cx="10720558" cy="185212"/>
            </a:xfrm>
            <a:prstGeom prst="homePlate">
              <a:avLst/>
            </a:prstGeom>
            <a:solidFill>
              <a:schemeClr val="tx1">
                <a:lumMod val="95000"/>
                <a:lumOff val="5000"/>
              </a:schemeClr>
            </a:solidFill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>
              <a:off x="10776254" y="728127"/>
              <a:ext cx="147119" cy="15116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21" name="Oval 20"/>
            <p:cNvSpPr/>
            <p:nvPr/>
          </p:nvSpPr>
          <p:spPr>
            <a:xfrm>
              <a:off x="10978082" y="732243"/>
              <a:ext cx="147119" cy="15116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22" name="Oval 21"/>
            <p:cNvSpPr/>
            <p:nvPr/>
          </p:nvSpPr>
          <p:spPr>
            <a:xfrm>
              <a:off x="11167553" y="724002"/>
              <a:ext cx="147119" cy="15116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23" name="Oval 22"/>
            <p:cNvSpPr/>
            <p:nvPr/>
          </p:nvSpPr>
          <p:spPr>
            <a:xfrm>
              <a:off x="11369381" y="728118"/>
              <a:ext cx="147119" cy="15116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24" name="Oval 23"/>
            <p:cNvSpPr/>
            <p:nvPr/>
          </p:nvSpPr>
          <p:spPr>
            <a:xfrm>
              <a:off x="11583566" y="732234"/>
              <a:ext cx="147119" cy="15116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25" name="Oval 24"/>
            <p:cNvSpPr/>
            <p:nvPr/>
          </p:nvSpPr>
          <p:spPr>
            <a:xfrm>
              <a:off x="11785394" y="723993"/>
              <a:ext cx="147119" cy="15116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30" name="Oval 29"/>
            <p:cNvSpPr/>
            <p:nvPr/>
          </p:nvSpPr>
          <p:spPr>
            <a:xfrm>
              <a:off x="11987222" y="728109"/>
              <a:ext cx="147119" cy="15116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04278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2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/>
          <p:nvPr/>
        </p:nvSpPr>
        <p:spPr>
          <a:xfrm>
            <a:off x="14747" y="15389"/>
            <a:ext cx="122665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Regression – Stock Price vs Sentiment Score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1836678" y="0"/>
            <a:ext cx="355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</a:p>
        </p:txBody>
      </p:sp>
      <p:sp>
        <p:nvSpPr>
          <p:cNvPr id="51" name="Rectangle 50"/>
          <p:cNvSpPr/>
          <p:nvPr/>
        </p:nvSpPr>
        <p:spPr>
          <a:xfrm>
            <a:off x="1980026" y="6276923"/>
            <a:ext cx="2035789" cy="7301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Overview</a:t>
            </a:r>
          </a:p>
        </p:txBody>
      </p:sp>
      <p:sp>
        <p:nvSpPr>
          <p:cNvPr id="52" name="Rectangle 51"/>
          <p:cNvSpPr/>
          <p:nvPr/>
        </p:nvSpPr>
        <p:spPr>
          <a:xfrm>
            <a:off x="3963385" y="6276923"/>
            <a:ext cx="2035789" cy="7301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  <a:endParaRPr lang="en-US" sz="16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5946744" y="6276923"/>
            <a:ext cx="2035789" cy="7301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u="sng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Analysis</a:t>
            </a:r>
            <a:endParaRPr lang="en-US" sz="1600" b="1" u="sng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7930103" y="6264322"/>
            <a:ext cx="2170164" cy="7553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Inferences</a:t>
            </a:r>
            <a:endParaRPr lang="en-US" sz="16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10047836" y="6264322"/>
            <a:ext cx="2233501" cy="7553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Conclusion</a:t>
            </a:r>
            <a:endParaRPr lang="en-US" sz="16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7" name="Straight Connector 56"/>
          <p:cNvCxnSpPr/>
          <p:nvPr/>
        </p:nvCxnSpPr>
        <p:spPr>
          <a:xfrm>
            <a:off x="0" y="6397051"/>
            <a:ext cx="12206748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Rectangle 57">
            <a:hlinkClick r:id="rId3" action="ppaction://hlinksldjump"/>
          </p:cNvPr>
          <p:cNvSpPr/>
          <p:nvPr/>
        </p:nvSpPr>
        <p:spPr>
          <a:xfrm>
            <a:off x="14748" y="6264325"/>
            <a:ext cx="2169994" cy="7301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Chaitnay</a:t>
            </a:r>
            <a:endParaRPr lang="en-US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5" name="Rectangle 74">
            <a:hlinkClick r:id="rId4" action="ppaction://hlinksldjump"/>
          </p:cNvPr>
          <p:cNvSpPr/>
          <p:nvPr/>
        </p:nvSpPr>
        <p:spPr>
          <a:xfrm>
            <a:off x="10747371" y="-36364"/>
            <a:ext cx="1423134" cy="8792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hlinkClick r:id="rId4" action="ppaction://hlinksldjump"/>
          </p:cNvPr>
          <p:cNvSpPr/>
          <p:nvPr/>
        </p:nvSpPr>
        <p:spPr>
          <a:xfrm>
            <a:off x="10776254" y="0"/>
            <a:ext cx="1423134" cy="8792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03B7323C-D79E-46C9-97A5-95F134DE5F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0" y="1705906"/>
            <a:ext cx="6045511" cy="3708591"/>
          </a:xfrm>
          <a:prstGeom prst="rect">
            <a:avLst/>
          </a:prstGeom>
          <a:ln w="25400">
            <a:solidFill>
              <a:srgbClr val="000000"/>
            </a:solidFill>
          </a:ln>
        </p:spPr>
      </p:pic>
      <p:pic>
        <p:nvPicPr>
          <p:cNvPr id="8" name="Picture 7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xmlns="" id="{49EF1DC8-F565-4723-B0A3-CF3E577CF66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5629" y="1704157"/>
            <a:ext cx="6012522" cy="3716601"/>
          </a:xfrm>
          <a:prstGeom prst="rect">
            <a:avLst/>
          </a:prstGeom>
          <a:ln w="25400">
            <a:solidFill>
              <a:srgbClr val="000000"/>
            </a:solidFill>
          </a:ln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565CBD1D-038C-4636-8F1B-D8A45B99B623}"/>
              </a:ext>
            </a:extLst>
          </p:cNvPr>
          <p:cNvSpPr/>
          <p:nvPr/>
        </p:nvSpPr>
        <p:spPr>
          <a:xfrm>
            <a:off x="6387009" y="1072014"/>
            <a:ext cx="5256351" cy="4995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Regression Model for Apple (Technology Industry)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14748" y="723993"/>
            <a:ext cx="12119593" cy="189346"/>
            <a:chOff x="14748" y="723993"/>
            <a:chExt cx="12119593" cy="189346"/>
          </a:xfrm>
        </p:grpSpPr>
        <p:sp>
          <p:nvSpPr>
            <p:cNvPr id="19" name="Arrow: Pentagon 3"/>
            <p:cNvSpPr/>
            <p:nvPr/>
          </p:nvSpPr>
          <p:spPr>
            <a:xfrm>
              <a:off x="14748" y="728127"/>
              <a:ext cx="10720558" cy="185212"/>
            </a:xfrm>
            <a:prstGeom prst="homePlate">
              <a:avLst/>
            </a:prstGeom>
            <a:solidFill>
              <a:schemeClr val="tx1">
                <a:lumMod val="95000"/>
                <a:lumOff val="5000"/>
              </a:schemeClr>
            </a:solidFill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>
              <a:off x="10776254" y="728127"/>
              <a:ext cx="147119" cy="15116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21" name="Oval 20"/>
            <p:cNvSpPr/>
            <p:nvPr/>
          </p:nvSpPr>
          <p:spPr>
            <a:xfrm>
              <a:off x="10978082" y="732243"/>
              <a:ext cx="147119" cy="15116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24" name="Oval 23"/>
            <p:cNvSpPr/>
            <p:nvPr/>
          </p:nvSpPr>
          <p:spPr>
            <a:xfrm>
              <a:off x="11167553" y="724002"/>
              <a:ext cx="147119" cy="15116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25" name="Oval 24"/>
            <p:cNvSpPr/>
            <p:nvPr/>
          </p:nvSpPr>
          <p:spPr>
            <a:xfrm>
              <a:off x="11369381" y="728118"/>
              <a:ext cx="147119" cy="15116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29" name="Oval 28"/>
            <p:cNvSpPr/>
            <p:nvPr/>
          </p:nvSpPr>
          <p:spPr>
            <a:xfrm>
              <a:off x="11583566" y="732234"/>
              <a:ext cx="147119" cy="15116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30" name="Oval 29"/>
            <p:cNvSpPr/>
            <p:nvPr/>
          </p:nvSpPr>
          <p:spPr>
            <a:xfrm>
              <a:off x="11785394" y="723993"/>
              <a:ext cx="147119" cy="15116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31" name="Oval 30"/>
            <p:cNvSpPr/>
            <p:nvPr/>
          </p:nvSpPr>
          <p:spPr>
            <a:xfrm>
              <a:off x="11987222" y="728109"/>
              <a:ext cx="147119" cy="15116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xmlns="" id="{565CBD1D-038C-4636-8F1B-D8A45B99B623}"/>
              </a:ext>
            </a:extLst>
          </p:cNvPr>
          <p:cNvSpPr/>
          <p:nvPr/>
        </p:nvSpPr>
        <p:spPr>
          <a:xfrm>
            <a:off x="398319" y="1072013"/>
            <a:ext cx="5256351" cy="4995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Regression 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Model across Industries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4195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3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/>
          <p:nvPr/>
        </p:nvSpPr>
        <p:spPr>
          <a:xfrm>
            <a:off x="14747" y="15389"/>
            <a:ext cx="122665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Industry Analysis – Mutual Funds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1836678" y="0"/>
            <a:ext cx="355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</a:p>
        </p:txBody>
      </p:sp>
      <p:sp>
        <p:nvSpPr>
          <p:cNvPr id="51" name="Rectangle 50"/>
          <p:cNvSpPr/>
          <p:nvPr/>
        </p:nvSpPr>
        <p:spPr>
          <a:xfrm>
            <a:off x="1980026" y="6276923"/>
            <a:ext cx="2035789" cy="7301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Overview</a:t>
            </a:r>
          </a:p>
        </p:txBody>
      </p:sp>
      <p:sp>
        <p:nvSpPr>
          <p:cNvPr id="52" name="Rectangle 51"/>
          <p:cNvSpPr/>
          <p:nvPr/>
        </p:nvSpPr>
        <p:spPr>
          <a:xfrm>
            <a:off x="3963385" y="6276923"/>
            <a:ext cx="2035789" cy="7301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  <a:endParaRPr lang="en-US" sz="16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5946744" y="6276923"/>
            <a:ext cx="2035789" cy="7301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u="sng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Analysis</a:t>
            </a:r>
            <a:endParaRPr lang="en-US" sz="1600" b="1" u="sng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7930103" y="6264322"/>
            <a:ext cx="2170164" cy="7553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Inferences</a:t>
            </a:r>
            <a:endParaRPr lang="en-US" sz="16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10047836" y="6264322"/>
            <a:ext cx="2233501" cy="7553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Conclusion</a:t>
            </a:r>
            <a:endParaRPr lang="en-US" sz="16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7" name="Straight Connector 56"/>
          <p:cNvCxnSpPr/>
          <p:nvPr/>
        </p:nvCxnSpPr>
        <p:spPr>
          <a:xfrm>
            <a:off x="0" y="6397051"/>
            <a:ext cx="12206748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Rectangle 57">
            <a:hlinkClick r:id="rId3" action="ppaction://hlinksldjump"/>
          </p:cNvPr>
          <p:cNvSpPr/>
          <p:nvPr/>
        </p:nvSpPr>
        <p:spPr>
          <a:xfrm>
            <a:off x="14748" y="6264325"/>
            <a:ext cx="2169994" cy="7301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Chaitnay</a:t>
            </a:r>
            <a:endParaRPr lang="en-US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5" name="Rectangle 74">
            <a:hlinkClick r:id="rId4" action="ppaction://hlinksldjump"/>
          </p:cNvPr>
          <p:cNvSpPr/>
          <p:nvPr/>
        </p:nvSpPr>
        <p:spPr>
          <a:xfrm>
            <a:off x="10747371" y="-36364"/>
            <a:ext cx="1423134" cy="8792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hlinkClick r:id="rId4" action="ppaction://hlinksldjump"/>
          </p:cNvPr>
          <p:cNvSpPr/>
          <p:nvPr/>
        </p:nvSpPr>
        <p:spPr>
          <a:xfrm>
            <a:off x="10776254" y="0"/>
            <a:ext cx="1423134" cy="8792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4" descr="72457d9c-7f03-4ab5-b87b-0064c1986b11">
            <a:extLst>
              <a:ext uri="{FF2B5EF4-FFF2-40B4-BE49-F238E27FC236}">
                <a16:creationId xmlns:a16="http://schemas.microsoft.com/office/drawing/2014/main" xmlns="" id="{8F794D0E-C0B3-4AF9-A179-5CF7FD0D76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1" t="774" b="48470"/>
          <a:stretch/>
        </p:blipFill>
        <p:spPr bwMode="auto">
          <a:xfrm>
            <a:off x="6545868" y="1526443"/>
            <a:ext cx="5386645" cy="3143829"/>
          </a:xfrm>
          <a:prstGeom prst="rect">
            <a:avLst/>
          </a:prstGeom>
          <a:noFill/>
          <a:ln w="254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 descr="72457d9c-7f03-4ab5-b87b-0064c1986b11">
            <a:extLst>
              <a:ext uri="{FF2B5EF4-FFF2-40B4-BE49-F238E27FC236}">
                <a16:creationId xmlns:a16="http://schemas.microsoft.com/office/drawing/2014/main" xmlns="" id="{A4A18D26-4A89-4743-99DD-64B1A1F2B0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9" t="54219" r="786" b="1705"/>
          <a:stretch/>
        </p:blipFill>
        <p:spPr bwMode="auto">
          <a:xfrm>
            <a:off x="206258" y="1502985"/>
            <a:ext cx="5740485" cy="3167287"/>
          </a:xfrm>
          <a:prstGeom prst="rect">
            <a:avLst/>
          </a:prstGeom>
          <a:noFill/>
          <a:ln w="254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1AAEBA56-EA99-415F-9466-20852CA57170}"/>
              </a:ext>
            </a:extLst>
          </p:cNvPr>
          <p:cNvSpPr/>
          <p:nvPr/>
        </p:nvSpPr>
        <p:spPr>
          <a:xfrm>
            <a:off x="328613" y="5574682"/>
            <a:ext cx="11508065" cy="499577"/>
          </a:xfrm>
          <a:prstGeom prst="rect">
            <a:avLst/>
          </a:prstGeom>
          <a:solidFill>
            <a:srgbClr val="C00000">
              <a:alpha val="80000"/>
            </a:srgb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Quantity of stocks of a company in a mutual fund portfolio majorly follows the same trend as the sentiment analysis score for Earnings Call Transcript.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14748" y="723993"/>
            <a:ext cx="12119593" cy="189346"/>
            <a:chOff x="14748" y="723993"/>
            <a:chExt cx="12119593" cy="189346"/>
          </a:xfrm>
        </p:grpSpPr>
        <p:sp>
          <p:nvSpPr>
            <p:cNvPr id="23" name="Arrow: Pentagon 3"/>
            <p:cNvSpPr/>
            <p:nvPr/>
          </p:nvSpPr>
          <p:spPr>
            <a:xfrm>
              <a:off x="14748" y="728127"/>
              <a:ext cx="10720558" cy="185212"/>
            </a:xfrm>
            <a:prstGeom prst="homePlate">
              <a:avLst/>
            </a:prstGeom>
            <a:solidFill>
              <a:schemeClr val="tx1">
                <a:lumMod val="95000"/>
                <a:lumOff val="5000"/>
              </a:schemeClr>
            </a:solidFill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>
              <a:off x="10776254" y="728127"/>
              <a:ext cx="147119" cy="15116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25" name="Oval 24"/>
            <p:cNvSpPr/>
            <p:nvPr/>
          </p:nvSpPr>
          <p:spPr>
            <a:xfrm>
              <a:off x="10978082" y="732243"/>
              <a:ext cx="147119" cy="15116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29" name="Oval 28"/>
            <p:cNvSpPr/>
            <p:nvPr/>
          </p:nvSpPr>
          <p:spPr>
            <a:xfrm>
              <a:off x="11167553" y="724002"/>
              <a:ext cx="147119" cy="15116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30" name="Oval 29"/>
            <p:cNvSpPr/>
            <p:nvPr/>
          </p:nvSpPr>
          <p:spPr>
            <a:xfrm>
              <a:off x="11369381" y="728118"/>
              <a:ext cx="147119" cy="15116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31" name="Oval 30"/>
            <p:cNvSpPr/>
            <p:nvPr/>
          </p:nvSpPr>
          <p:spPr>
            <a:xfrm>
              <a:off x="11583566" y="732234"/>
              <a:ext cx="147119" cy="15116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32" name="Oval 31"/>
            <p:cNvSpPr/>
            <p:nvPr/>
          </p:nvSpPr>
          <p:spPr>
            <a:xfrm>
              <a:off x="11785394" y="723993"/>
              <a:ext cx="147119" cy="15116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33" name="Oval 32"/>
            <p:cNvSpPr/>
            <p:nvPr/>
          </p:nvSpPr>
          <p:spPr>
            <a:xfrm>
              <a:off x="11987222" y="728109"/>
              <a:ext cx="147119" cy="15116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70267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/>
          <p:nvPr/>
        </p:nvSpPr>
        <p:spPr>
          <a:xfrm>
            <a:off x="14747" y="15389"/>
            <a:ext cx="122665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Regression </a:t>
            </a:r>
            <a:r>
              <a:rPr lang="mr-IN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–</a:t>
            </a:r>
            <a:r>
              <a:rPr lang="en-U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 Quantity vs Sentiment Score 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1836678" y="0"/>
            <a:ext cx="355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</a:p>
        </p:txBody>
      </p:sp>
      <p:sp>
        <p:nvSpPr>
          <p:cNvPr id="51" name="Rectangle 50"/>
          <p:cNvSpPr/>
          <p:nvPr/>
        </p:nvSpPr>
        <p:spPr>
          <a:xfrm>
            <a:off x="1980026" y="6276923"/>
            <a:ext cx="2035789" cy="7301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Overview</a:t>
            </a:r>
          </a:p>
        </p:txBody>
      </p:sp>
      <p:sp>
        <p:nvSpPr>
          <p:cNvPr id="52" name="Rectangle 51"/>
          <p:cNvSpPr/>
          <p:nvPr/>
        </p:nvSpPr>
        <p:spPr>
          <a:xfrm>
            <a:off x="3963385" y="6276923"/>
            <a:ext cx="2035789" cy="7301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  <a:endParaRPr lang="en-US" sz="16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5946744" y="6276923"/>
            <a:ext cx="2035789" cy="7301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u="sng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Analysis</a:t>
            </a:r>
            <a:endParaRPr lang="en-US" sz="1600" b="1" u="sng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7930103" y="6264322"/>
            <a:ext cx="2170164" cy="7553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Inferences</a:t>
            </a:r>
            <a:endParaRPr lang="en-US" sz="16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10047836" y="6264322"/>
            <a:ext cx="2233501" cy="7553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Conclusion</a:t>
            </a:r>
            <a:endParaRPr lang="en-US" sz="16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7" name="Straight Connector 56"/>
          <p:cNvCxnSpPr/>
          <p:nvPr/>
        </p:nvCxnSpPr>
        <p:spPr>
          <a:xfrm>
            <a:off x="0" y="6397051"/>
            <a:ext cx="12206748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Rectangle 57">
            <a:hlinkClick r:id="rId3" action="ppaction://hlinksldjump"/>
          </p:cNvPr>
          <p:cNvSpPr/>
          <p:nvPr/>
        </p:nvSpPr>
        <p:spPr>
          <a:xfrm>
            <a:off x="14748" y="6264325"/>
            <a:ext cx="2169994" cy="7301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Chaitnay</a:t>
            </a:r>
            <a:endParaRPr lang="en-US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5" name="Rectangle 74">
            <a:hlinkClick r:id="rId4" action="ppaction://hlinksldjump"/>
          </p:cNvPr>
          <p:cNvSpPr/>
          <p:nvPr/>
        </p:nvSpPr>
        <p:spPr>
          <a:xfrm>
            <a:off x="10747371" y="-36364"/>
            <a:ext cx="1423134" cy="8792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hlinkClick r:id="rId4" action="ppaction://hlinksldjump"/>
          </p:cNvPr>
          <p:cNvSpPr/>
          <p:nvPr/>
        </p:nvSpPr>
        <p:spPr>
          <a:xfrm>
            <a:off x="10776254" y="0"/>
            <a:ext cx="1423134" cy="8792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xmlns="" id="{618993BC-CFD3-4828-80FD-31F4A8587E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0862" y="1426092"/>
            <a:ext cx="8834359" cy="4458206"/>
          </a:xfrm>
          <a:prstGeom prst="rect">
            <a:avLst/>
          </a:prstGeom>
          <a:ln w="25400">
            <a:solidFill>
              <a:srgbClr val="000000"/>
            </a:solidFill>
          </a:ln>
        </p:spPr>
      </p:pic>
      <p:grpSp>
        <p:nvGrpSpPr>
          <p:cNvPr id="16" name="Group 15"/>
          <p:cNvGrpSpPr/>
          <p:nvPr/>
        </p:nvGrpSpPr>
        <p:grpSpPr>
          <a:xfrm>
            <a:off x="14748" y="723993"/>
            <a:ext cx="12119593" cy="189346"/>
            <a:chOff x="14748" y="723993"/>
            <a:chExt cx="12119593" cy="189346"/>
          </a:xfrm>
        </p:grpSpPr>
        <p:sp>
          <p:nvSpPr>
            <p:cNvPr id="17" name="Arrow: Pentagon 3"/>
            <p:cNvSpPr/>
            <p:nvPr/>
          </p:nvSpPr>
          <p:spPr>
            <a:xfrm>
              <a:off x="14748" y="728127"/>
              <a:ext cx="10720558" cy="185212"/>
            </a:xfrm>
            <a:prstGeom prst="homePlate">
              <a:avLst/>
            </a:prstGeom>
            <a:solidFill>
              <a:schemeClr val="tx1">
                <a:lumMod val="95000"/>
                <a:lumOff val="5000"/>
              </a:schemeClr>
            </a:solidFill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10776254" y="728127"/>
              <a:ext cx="147119" cy="15116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19" name="Oval 18"/>
            <p:cNvSpPr/>
            <p:nvPr/>
          </p:nvSpPr>
          <p:spPr>
            <a:xfrm>
              <a:off x="10978082" y="732243"/>
              <a:ext cx="147119" cy="15116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20" name="Oval 19"/>
            <p:cNvSpPr/>
            <p:nvPr/>
          </p:nvSpPr>
          <p:spPr>
            <a:xfrm>
              <a:off x="11167553" y="724002"/>
              <a:ext cx="147119" cy="15116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22" name="Oval 21"/>
            <p:cNvSpPr/>
            <p:nvPr/>
          </p:nvSpPr>
          <p:spPr>
            <a:xfrm>
              <a:off x="11369381" y="728118"/>
              <a:ext cx="147119" cy="15116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23" name="Oval 22"/>
            <p:cNvSpPr/>
            <p:nvPr/>
          </p:nvSpPr>
          <p:spPr>
            <a:xfrm>
              <a:off x="11583566" y="732234"/>
              <a:ext cx="147119" cy="15116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24" name="Oval 23"/>
            <p:cNvSpPr/>
            <p:nvPr/>
          </p:nvSpPr>
          <p:spPr>
            <a:xfrm>
              <a:off x="11785394" y="723993"/>
              <a:ext cx="147119" cy="15116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25" name="Oval 24"/>
            <p:cNvSpPr/>
            <p:nvPr/>
          </p:nvSpPr>
          <p:spPr>
            <a:xfrm>
              <a:off x="11987222" y="728109"/>
              <a:ext cx="147119" cy="15116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4405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/>
          <p:nvPr/>
        </p:nvSpPr>
        <p:spPr>
          <a:xfrm>
            <a:off x="14747" y="15389"/>
            <a:ext cx="122665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Inferences &amp; Limitation 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1836678" y="0"/>
            <a:ext cx="355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</a:p>
        </p:txBody>
      </p:sp>
      <p:sp>
        <p:nvSpPr>
          <p:cNvPr id="75" name="Rectangle 74">
            <a:hlinkClick r:id="rId3" action="ppaction://hlinksldjump"/>
          </p:cNvPr>
          <p:cNvSpPr/>
          <p:nvPr/>
        </p:nvSpPr>
        <p:spPr>
          <a:xfrm>
            <a:off x="10747371" y="-36364"/>
            <a:ext cx="1423134" cy="8792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473E572C-DACC-4D61-9534-278A91E068D7}"/>
              </a:ext>
            </a:extLst>
          </p:cNvPr>
          <p:cNvSpPr txBox="1"/>
          <p:nvPr/>
        </p:nvSpPr>
        <p:spPr>
          <a:xfrm>
            <a:off x="152400" y="1200150"/>
            <a:ext cx="11772900" cy="5047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Although Apple shows some significance, the sentiment scores for most companies seem to have little or no impact on the price of stocks when taken as a performance measure</a:t>
            </a:r>
          </a:p>
          <a:p>
            <a:endParaRPr lang="en-US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The tone of the Earnings Call speech is portrayed in a positive manner even though the company may not be performing well making it difficult to distinguish between a positive Earnings Call Speech and a negative one</a:t>
            </a:r>
          </a:p>
          <a:p>
            <a:endParaRPr lang="en-US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The Sentiment Analysis needs to be thorough and robust. The results of our </a:t>
            </a:r>
            <a:r>
              <a:rPr lang="en-US" sz="2200" dirty="0" err="1"/>
              <a:t>TextBlob</a:t>
            </a:r>
            <a:r>
              <a:rPr lang="en-US" sz="2200" dirty="0"/>
              <a:t> and Google Cloud NLP were very close to each other telling us that the algorithm had not fully picked up the speech nuances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There were many cases of missing EC Transcripts or 13F filings for Mutual Funds making it difficult to come up with a fair and controlled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14748" y="723993"/>
            <a:ext cx="12119593" cy="189346"/>
            <a:chOff x="14748" y="723993"/>
            <a:chExt cx="12119593" cy="189346"/>
          </a:xfrm>
        </p:grpSpPr>
        <p:sp>
          <p:nvSpPr>
            <p:cNvPr id="8" name="Arrow: Pentagon 3"/>
            <p:cNvSpPr/>
            <p:nvPr/>
          </p:nvSpPr>
          <p:spPr>
            <a:xfrm>
              <a:off x="14748" y="728127"/>
              <a:ext cx="10720558" cy="185212"/>
            </a:xfrm>
            <a:prstGeom prst="homePlate">
              <a:avLst/>
            </a:prstGeom>
            <a:solidFill>
              <a:schemeClr val="tx1">
                <a:lumMod val="95000"/>
                <a:lumOff val="5000"/>
              </a:schemeClr>
            </a:solidFill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10776254" y="728127"/>
              <a:ext cx="147119" cy="15116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10978082" y="732243"/>
              <a:ext cx="147119" cy="15116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11167553" y="724002"/>
              <a:ext cx="147119" cy="15116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11369381" y="728118"/>
              <a:ext cx="147119" cy="15116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13" name="Oval 12"/>
            <p:cNvSpPr/>
            <p:nvPr/>
          </p:nvSpPr>
          <p:spPr>
            <a:xfrm>
              <a:off x="11583566" y="732234"/>
              <a:ext cx="147119" cy="15116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14" name="Oval 13"/>
            <p:cNvSpPr/>
            <p:nvPr/>
          </p:nvSpPr>
          <p:spPr>
            <a:xfrm>
              <a:off x="11785394" y="723993"/>
              <a:ext cx="147119" cy="15116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15" name="Oval 14"/>
            <p:cNvSpPr/>
            <p:nvPr/>
          </p:nvSpPr>
          <p:spPr>
            <a:xfrm>
              <a:off x="11987222" y="728109"/>
              <a:ext cx="147119" cy="15116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</p:grpSp>
      <p:cxnSp>
        <p:nvCxnSpPr>
          <p:cNvPr id="16" name="Straight Connector 15"/>
          <p:cNvCxnSpPr/>
          <p:nvPr/>
        </p:nvCxnSpPr>
        <p:spPr>
          <a:xfrm>
            <a:off x="0" y="6397051"/>
            <a:ext cx="12206748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1980026" y="6276923"/>
            <a:ext cx="2035789" cy="7301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Overview</a:t>
            </a:r>
          </a:p>
        </p:txBody>
      </p:sp>
      <p:sp>
        <p:nvSpPr>
          <p:cNvPr id="18" name="Rectangle 17"/>
          <p:cNvSpPr/>
          <p:nvPr/>
        </p:nvSpPr>
        <p:spPr>
          <a:xfrm>
            <a:off x="3963385" y="6276923"/>
            <a:ext cx="2035789" cy="7301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  <a:endParaRPr lang="en-US" sz="16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5946744" y="6276923"/>
            <a:ext cx="2035789" cy="7301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Analysis</a:t>
            </a:r>
            <a:endParaRPr lang="en-US" sz="16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7930103" y="6264322"/>
            <a:ext cx="2170164" cy="7553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u="sng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Inferences</a:t>
            </a:r>
            <a:endParaRPr lang="en-US" sz="1600" b="1" u="sng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0047836" y="6264322"/>
            <a:ext cx="2233501" cy="7553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Conclusion</a:t>
            </a:r>
            <a:endParaRPr lang="en-US" sz="16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2" name="Straight Connector 21"/>
          <p:cNvCxnSpPr/>
          <p:nvPr/>
        </p:nvCxnSpPr>
        <p:spPr>
          <a:xfrm>
            <a:off x="0" y="6397051"/>
            <a:ext cx="12206748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Rectangle 22">
            <a:hlinkClick r:id="rId4" action="ppaction://hlinksldjump"/>
          </p:cNvPr>
          <p:cNvSpPr/>
          <p:nvPr/>
        </p:nvSpPr>
        <p:spPr>
          <a:xfrm>
            <a:off x="14748" y="6264325"/>
            <a:ext cx="2169994" cy="7301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</a:t>
            </a:r>
            <a:endParaRPr lang="en-US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22872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/>
          <p:cNvCxnSpPr/>
          <p:nvPr/>
        </p:nvCxnSpPr>
        <p:spPr>
          <a:xfrm>
            <a:off x="0" y="6397051"/>
            <a:ext cx="12206748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14748" y="-19644"/>
            <a:ext cx="855494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Team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11836678" y="0"/>
            <a:ext cx="355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24" name="Rectangle 23">
            <a:hlinkClick r:id="rId3" action="ppaction://hlinksldjump"/>
          </p:cNvPr>
          <p:cNvSpPr/>
          <p:nvPr/>
        </p:nvSpPr>
        <p:spPr>
          <a:xfrm>
            <a:off x="10783614" y="0"/>
            <a:ext cx="1423134" cy="8792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hlinkClick r:id="rId3" action="ppaction://hlinksldjump"/>
          </p:cNvPr>
          <p:cNvSpPr/>
          <p:nvPr/>
        </p:nvSpPr>
        <p:spPr>
          <a:xfrm>
            <a:off x="10776254" y="0"/>
            <a:ext cx="1423134" cy="8792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xmlns="" id="{49BD1E6F-BA9A-40B5-AEA9-A06DA397F8D5}"/>
              </a:ext>
            </a:extLst>
          </p:cNvPr>
          <p:cNvGrpSpPr/>
          <p:nvPr/>
        </p:nvGrpSpPr>
        <p:grpSpPr>
          <a:xfrm>
            <a:off x="0" y="6264322"/>
            <a:ext cx="12281337" cy="755356"/>
            <a:chOff x="0" y="6264322"/>
            <a:chExt cx="12281337" cy="755356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xmlns="" id="{257D16A6-6100-42EB-8138-08A9EB9A9647}"/>
                </a:ext>
              </a:extLst>
            </p:cNvPr>
            <p:cNvSpPr/>
            <p:nvPr/>
          </p:nvSpPr>
          <p:spPr>
            <a:xfrm>
              <a:off x="1980026" y="6276923"/>
              <a:ext cx="2035789" cy="73015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u="sng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Overview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xmlns="" id="{E4AE1E79-46C1-484C-ABEB-C3E22D769DD0}"/>
                </a:ext>
              </a:extLst>
            </p:cNvPr>
            <p:cNvSpPr/>
            <p:nvPr/>
          </p:nvSpPr>
          <p:spPr>
            <a:xfrm>
              <a:off x="3963385" y="6276923"/>
              <a:ext cx="2035789" cy="73015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Model</a:t>
              </a:r>
              <a:endParaRPr lang="en-US" sz="16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xmlns="" id="{5D8FBBF4-51E0-4079-B7D9-85FDA6290DCF}"/>
                </a:ext>
              </a:extLst>
            </p:cNvPr>
            <p:cNvSpPr/>
            <p:nvPr/>
          </p:nvSpPr>
          <p:spPr>
            <a:xfrm>
              <a:off x="5946744" y="6276923"/>
              <a:ext cx="2035789" cy="73015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Analysis</a:t>
              </a:r>
              <a:endParaRPr lang="en-US" sz="16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xmlns="" id="{60CE2A9E-CB75-4EF6-92C9-5DBF97479C33}"/>
                </a:ext>
              </a:extLst>
            </p:cNvPr>
            <p:cNvSpPr/>
            <p:nvPr/>
          </p:nvSpPr>
          <p:spPr>
            <a:xfrm>
              <a:off x="7930103" y="6264322"/>
              <a:ext cx="2170164" cy="75535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Inferences.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xmlns="" id="{187ACD0D-64D3-4CCB-AAE4-05ED7490CBD8}"/>
                </a:ext>
              </a:extLst>
            </p:cNvPr>
            <p:cNvSpPr/>
            <p:nvPr/>
          </p:nvSpPr>
          <p:spPr>
            <a:xfrm>
              <a:off x="10047836" y="6264322"/>
              <a:ext cx="2233501" cy="75535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Conclusion</a:t>
              </a:r>
            </a:p>
          </p:txBody>
        </p: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xmlns="" id="{2A96DD4B-9FE3-41D1-99C2-3D03B0B4F2A1}"/>
                </a:ext>
              </a:extLst>
            </p:cNvPr>
            <p:cNvCxnSpPr/>
            <p:nvPr/>
          </p:nvCxnSpPr>
          <p:spPr>
            <a:xfrm>
              <a:off x="0" y="6397051"/>
              <a:ext cx="12206748" cy="0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6" name="Rectangle 45">
              <a:hlinkClick r:id="rId4" action="ppaction://hlinksldjump"/>
              <a:extLst>
                <a:ext uri="{FF2B5EF4-FFF2-40B4-BE49-F238E27FC236}">
                  <a16:creationId xmlns:a16="http://schemas.microsoft.com/office/drawing/2014/main" xmlns="" id="{392C3661-368A-47E9-998B-C9B9FF2F9033}"/>
                </a:ext>
              </a:extLst>
            </p:cNvPr>
            <p:cNvSpPr/>
            <p:nvPr/>
          </p:nvSpPr>
          <p:spPr>
            <a:xfrm>
              <a:off x="14748" y="6264325"/>
              <a:ext cx="2169994" cy="73015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Harpreet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14748" y="723993"/>
            <a:ext cx="12119593" cy="189346"/>
            <a:chOff x="14748" y="723993"/>
            <a:chExt cx="12119593" cy="189346"/>
          </a:xfrm>
        </p:grpSpPr>
        <p:sp>
          <p:nvSpPr>
            <p:cNvPr id="17" name="Arrow: Pentagon 3"/>
            <p:cNvSpPr/>
            <p:nvPr/>
          </p:nvSpPr>
          <p:spPr>
            <a:xfrm>
              <a:off x="14748" y="728127"/>
              <a:ext cx="10720558" cy="185212"/>
            </a:xfrm>
            <a:prstGeom prst="homePlate">
              <a:avLst/>
            </a:prstGeom>
            <a:solidFill>
              <a:schemeClr val="tx1">
                <a:lumMod val="95000"/>
                <a:lumOff val="5000"/>
              </a:schemeClr>
            </a:solidFill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10776254" y="728127"/>
              <a:ext cx="147119" cy="15116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19" name="Oval 18"/>
            <p:cNvSpPr/>
            <p:nvPr/>
          </p:nvSpPr>
          <p:spPr>
            <a:xfrm>
              <a:off x="10978082" y="732243"/>
              <a:ext cx="147119" cy="15116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20" name="Oval 19"/>
            <p:cNvSpPr/>
            <p:nvPr/>
          </p:nvSpPr>
          <p:spPr>
            <a:xfrm>
              <a:off x="11167553" y="724002"/>
              <a:ext cx="147119" cy="15116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21" name="Oval 20"/>
            <p:cNvSpPr/>
            <p:nvPr/>
          </p:nvSpPr>
          <p:spPr>
            <a:xfrm>
              <a:off x="11369381" y="728118"/>
              <a:ext cx="147119" cy="15116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23" name="Oval 22"/>
            <p:cNvSpPr/>
            <p:nvPr/>
          </p:nvSpPr>
          <p:spPr>
            <a:xfrm>
              <a:off x="11583566" y="732234"/>
              <a:ext cx="147119" cy="15116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25" name="Oval 24"/>
            <p:cNvSpPr/>
            <p:nvPr/>
          </p:nvSpPr>
          <p:spPr>
            <a:xfrm>
              <a:off x="11785394" y="723993"/>
              <a:ext cx="147119" cy="15116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26" name="Oval 25"/>
            <p:cNvSpPr/>
            <p:nvPr/>
          </p:nvSpPr>
          <p:spPr>
            <a:xfrm>
              <a:off x="11987222" y="728109"/>
              <a:ext cx="147119" cy="15116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49225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/>
          <p:cNvSpPr/>
          <p:nvPr/>
        </p:nvSpPr>
        <p:spPr>
          <a:xfrm>
            <a:off x="444281" y="1350752"/>
            <a:ext cx="514350" cy="507727"/>
          </a:xfrm>
          <a:prstGeom prst="rect">
            <a:avLst/>
          </a:prstGeom>
          <a:solidFill>
            <a:srgbClr val="C00000">
              <a:alpha val="81176"/>
            </a:srgb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1093101" y="1373783"/>
            <a:ext cx="45729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Executive Summary</a:t>
            </a:r>
          </a:p>
        </p:txBody>
      </p:sp>
      <p:sp>
        <p:nvSpPr>
          <p:cNvPr id="41" name="Rectangle 40"/>
          <p:cNvSpPr/>
          <p:nvPr/>
        </p:nvSpPr>
        <p:spPr>
          <a:xfrm>
            <a:off x="444282" y="2311384"/>
            <a:ext cx="514350" cy="507727"/>
          </a:xfrm>
          <a:prstGeom prst="rect">
            <a:avLst/>
          </a:prstGeom>
          <a:solidFill>
            <a:srgbClr val="C00000">
              <a:alpha val="81176"/>
            </a:srgb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1093101" y="2334413"/>
            <a:ext cx="57618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</a:p>
        </p:txBody>
      </p:sp>
      <p:sp>
        <p:nvSpPr>
          <p:cNvPr id="42" name="Rectangle 41"/>
          <p:cNvSpPr/>
          <p:nvPr/>
        </p:nvSpPr>
        <p:spPr>
          <a:xfrm>
            <a:off x="444282" y="3272016"/>
            <a:ext cx="514350" cy="507727"/>
          </a:xfrm>
          <a:prstGeom prst="rect">
            <a:avLst/>
          </a:prstGeom>
          <a:solidFill>
            <a:srgbClr val="C00000">
              <a:alpha val="81176"/>
            </a:srgb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1093101" y="3295047"/>
            <a:ext cx="68370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Industry Analysis</a:t>
            </a:r>
          </a:p>
        </p:txBody>
      </p:sp>
      <p:sp>
        <p:nvSpPr>
          <p:cNvPr id="43" name="Rectangle 42"/>
          <p:cNvSpPr/>
          <p:nvPr/>
        </p:nvSpPr>
        <p:spPr>
          <a:xfrm>
            <a:off x="444282" y="4232648"/>
            <a:ext cx="514350" cy="507727"/>
          </a:xfrm>
          <a:prstGeom prst="rect">
            <a:avLst/>
          </a:prstGeom>
          <a:solidFill>
            <a:srgbClr val="C00000">
              <a:alpha val="81176"/>
            </a:srgb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1093101" y="4255679"/>
            <a:ext cx="45729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Inferences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14748" y="-19644"/>
            <a:ext cx="855494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Agenda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11836678" y="0"/>
            <a:ext cx="355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44" name="Rectangle 43"/>
          <p:cNvSpPr/>
          <p:nvPr/>
        </p:nvSpPr>
        <p:spPr>
          <a:xfrm>
            <a:off x="444282" y="5193278"/>
            <a:ext cx="514350" cy="507727"/>
          </a:xfrm>
          <a:prstGeom prst="rect">
            <a:avLst/>
          </a:prstGeom>
          <a:solidFill>
            <a:srgbClr val="C00000">
              <a:alpha val="81176"/>
            </a:srgb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093101" y="5216309"/>
            <a:ext cx="52568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Conclusion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32E6C0E7-6E63-43F0-AE86-906446C10542}"/>
              </a:ext>
            </a:extLst>
          </p:cNvPr>
          <p:cNvGrpSpPr/>
          <p:nvPr/>
        </p:nvGrpSpPr>
        <p:grpSpPr>
          <a:xfrm>
            <a:off x="0" y="6264322"/>
            <a:ext cx="12281337" cy="755356"/>
            <a:chOff x="0" y="6264322"/>
            <a:chExt cx="12281337" cy="755356"/>
          </a:xfrm>
        </p:grpSpPr>
        <p:sp>
          <p:nvSpPr>
            <p:cNvPr id="15" name="Rectangle 14"/>
            <p:cNvSpPr/>
            <p:nvPr/>
          </p:nvSpPr>
          <p:spPr>
            <a:xfrm>
              <a:off x="1980026" y="6276923"/>
              <a:ext cx="2035789" cy="73015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u="sng" dirty="0" smtClean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Overview</a:t>
              </a:r>
              <a:endParaRPr lang="en-US" sz="1600" b="1" u="sng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3963385" y="6276923"/>
              <a:ext cx="2035789" cy="73015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Model</a:t>
              </a:r>
              <a:endParaRPr lang="en-US" sz="16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5946744" y="6276923"/>
              <a:ext cx="2035789" cy="73015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Analysis</a:t>
              </a:r>
              <a:endParaRPr lang="en-US" sz="16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7930103" y="6264322"/>
              <a:ext cx="2170164" cy="75535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Inferences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0047836" y="6264322"/>
              <a:ext cx="2233501" cy="75535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Conclusion</a:t>
              </a:r>
            </a:p>
          </p:txBody>
        </p:sp>
        <p:cxnSp>
          <p:nvCxnSpPr>
            <p:cNvPr id="22" name="Straight Connector 21"/>
            <p:cNvCxnSpPr/>
            <p:nvPr/>
          </p:nvCxnSpPr>
          <p:spPr>
            <a:xfrm>
              <a:off x="0" y="6397051"/>
              <a:ext cx="12206748" cy="0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3" name="Rectangle 32">
              <a:hlinkClick r:id="rId3" action="ppaction://hlinksldjump"/>
            </p:cNvPr>
            <p:cNvSpPr/>
            <p:nvPr/>
          </p:nvSpPr>
          <p:spPr>
            <a:xfrm>
              <a:off x="14748" y="6264325"/>
              <a:ext cx="2169994" cy="73015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Harpreet</a:t>
              </a:r>
            </a:p>
          </p:txBody>
        </p:sp>
      </p:grpSp>
      <p:sp>
        <p:nvSpPr>
          <p:cNvPr id="24" name="Rectangle 23">
            <a:hlinkClick r:id="rId4" action="ppaction://hlinksldjump"/>
          </p:cNvPr>
          <p:cNvSpPr/>
          <p:nvPr/>
        </p:nvSpPr>
        <p:spPr>
          <a:xfrm>
            <a:off x="10752086" y="0"/>
            <a:ext cx="1423134" cy="8792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hlinkClick r:id="rId4" action="ppaction://hlinksldjump"/>
          </p:cNvPr>
          <p:cNvSpPr/>
          <p:nvPr/>
        </p:nvSpPr>
        <p:spPr>
          <a:xfrm>
            <a:off x="10764491" y="13766"/>
            <a:ext cx="1423134" cy="8792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hlinkClick r:id="rId4" action="ppaction://hlinksldjump"/>
          </p:cNvPr>
          <p:cNvSpPr/>
          <p:nvPr/>
        </p:nvSpPr>
        <p:spPr>
          <a:xfrm>
            <a:off x="10776254" y="0"/>
            <a:ext cx="1423134" cy="8792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14748" y="723993"/>
            <a:ext cx="12119593" cy="189346"/>
            <a:chOff x="14748" y="723993"/>
            <a:chExt cx="12119593" cy="189346"/>
          </a:xfrm>
        </p:grpSpPr>
        <p:sp>
          <p:nvSpPr>
            <p:cNvPr id="4" name="Arrow: Pentagon 3"/>
            <p:cNvSpPr/>
            <p:nvPr/>
          </p:nvSpPr>
          <p:spPr>
            <a:xfrm>
              <a:off x="14748" y="728127"/>
              <a:ext cx="10720558" cy="185212"/>
            </a:xfrm>
            <a:prstGeom prst="homePlate">
              <a:avLst/>
            </a:prstGeom>
            <a:solidFill>
              <a:schemeClr val="tx1">
                <a:lumMod val="95000"/>
                <a:lumOff val="5000"/>
              </a:schemeClr>
            </a:solidFill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/>
            <p:cNvSpPr/>
            <p:nvPr/>
          </p:nvSpPr>
          <p:spPr>
            <a:xfrm>
              <a:off x="10776254" y="728127"/>
              <a:ext cx="147119" cy="15116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30" name="Oval 29"/>
            <p:cNvSpPr/>
            <p:nvPr/>
          </p:nvSpPr>
          <p:spPr>
            <a:xfrm>
              <a:off x="10978082" y="732243"/>
              <a:ext cx="147119" cy="15116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31" name="Oval 30"/>
            <p:cNvSpPr/>
            <p:nvPr/>
          </p:nvSpPr>
          <p:spPr>
            <a:xfrm>
              <a:off x="11167553" y="724002"/>
              <a:ext cx="147119" cy="15116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32" name="Oval 31"/>
            <p:cNvSpPr/>
            <p:nvPr/>
          </p:nvSpPr>
          <p:spPr>
            <a:xfrm>
              <a:off x="11369381" y="728118"/>
              <a:ext cx="147119" cy="15116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34" name="Oval 33"/>
            <p:cNvSpPr/>
            <p:nvPr/>
          </p:nvSpPr>
          <p:spPr>
            <a:xfrm>
              <a:off x="11583566" y="732234"/>
              <a:ext cx="147119" cy="15116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35" name="Oval 34"/>
            <p:cNvSpPr/>
            <p:nvPr/>
          </p:nvSpPr>
          <p:spPr>
            <a:xfrm>
              <a:off x="11785394" y="723993"/>
              <a:ext cx="147119" cy="15116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36" name="Oval 35"/>
            <p:cNvSpPr/>
            <p:nvPr/>
          </p:nvSpPr>
          <p:spPr>
            <a:xfrm>
              <a:off x="11987222" y="728109"/>
              <a:ext cx="147119" cy="15116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5438836" y="1325997"/>
            <a:ext cx="6696087" cy="5033739"/>
            <a:chOff x="5529905" y="1375684"/>
            <a:chExt cx="6696087" cy="5033739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529905" y="1388284"/>
              <a:ext cx="2452628" cy="2452628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529905" y="3813050"/>
              <a:ext cx="3839487" cy="2596373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982533" y="1375684"/>
              <a:ext cx="4243459" cy="2416062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8"/>
            <a:srcRect r="35535"/>
            <a:stretch/>
          </p:blipFill>
          <p:spPr>
            <a:xfrm>
              <a:off x="9344338" y="3813052"/>
              <a:ext cx="2881654" cy="2595502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1164659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Box 41"/>
          <p:cNvSpPr txBox="1"/>
          <p:nvPr/>
        </p:nvSpPr>
        <p:spPr>
          <a:xfrm>
            <a:off x="14748" y="-19644"/>
            <a:ext cx="855494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Executive Summary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11836678" y="0"/>
            <a:ext cx="355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</p:txBody>
      </p:sp>
      <p:cxnSp>
        <p:nvCxnSpPr>
          <p:cNvPr id="111" name="Straight Connector 110"/>
          <p:cNvCxnSpPr/>
          <p:nvPr/>
        </p:nvCxnSpPr>
        <p:spPr>
          <a:xfrm flipV="1">
            <a:off x="0" y="2404124"/>
            <a:ext cx="12162504" cy="2612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412954" y="1054934"/>
            <a:ext cx="111614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Business Problem</a:t>
            </a:r>
            <a:endParaRPr lang="en-US" sz="24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5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3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Do public company quarterly earning calls predicts the performance of a company and how do mutual funds view the companies in balancing their portfolios?</a:t>
            </a:r>
          </a:p>
        </p:txBody>
      </p:sp>
      <p:cxnSp>
        <p:nvCxnSpPr>
          <p:cNvPr id="40" name="Straight Connector 39"/>
          <p:cNvCxnSpPr/>
          <p:nvPr/>
        </p:nvCxnSpPr>
        <p:spPr>
          <a:xfrm>
            <a:off x="0" y="6397051"/>
            <a:ext cx="12206748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Rectangle 44">
            <a:hlinkClick r:id="rId3" action="ppaction://hlinksldjump"/>
          </p:cNvPr>
          <p:cNvSpPr/>
          <p:nvPr/>
        </p:nvSpPr>
        <p:spPr>
          <a:xfrm>
            <a:off x="10752570" y="0"/>
            <a:ext cx="1423134" cy="8792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hlinkClick r:id="rId3" action="ppaction://hlinksldjump"/>
          </p:cNvPr>
          <p:cNvSpPr/>
          <p:nvPr/>
        </p:nvSpPr>
        <p:spPr>
          <a:xfrm>
            <a:off x="10764491" y="13766"/>
            <a:ext cx="1423134" cy="8792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hlinkClick r:id="rId3" action="ppaction://hlinksldjump"/>
          </p:cNvPr>
          <p:cNvSpPr/>
          <p:nvPr/>
        </p:nvSpPr>
        <p:spPr>
          <a:xfrm>
            <a:off x="10776254" y="0"/>
            <a:ext cx="1423134" cy="8792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xmlns="" id="{40DC0FBB-C9B4-421F-901B-FB501C2CB91D}"/>
              </a:ext>
            </a:extLst>
          </p:cNvPr>
          <p:cNvGrpSpPr/>
          <p:nvPr/>
        </p:nvGrpSpPr>
        <p:grpSpPr>
          <a:xfrm>
            <a:off x="0" y="6264322"/>
            <a:ext cx="12281337" cy="755356"/>
            <a:chOff x="0" y="6264322"/>
            <a:chExt cx="12281337" cy="755356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xmlns="" id="{E2D8050E-0C7E-4B55-A1D7-64A2C8B9030A}"/>
                </a:ext>
              </a:extLst>
            </p:cNvPr>
            <p:cNvSpPr/>
            <p:nvPr/>
          </p:nvSpPr>
          <p:spPr>
            <a:xfrm>
              <a:off x="1980026" y="6276923"/>
              <a:ext cx="2035789" cy="73015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u="sng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Overview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xmlns="" id="{60B0BAAA-0C6C-4C25-9CA1-9649FDB9D66A}"/>
                </a:ext>
              </a:extLst>
            </p:cNvPr>
            <p:cNvSpPr/>
            <p:nvPr/>
          </p:nvSpPr>
          <p:spPr>
            <a:xfrm>
              <a:off x="3963385" y="6276923"/>
              <a:ext cx="2035789" cy="73015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Model</a:t>
              </a:r>
              <a:endParaRPr lang="en-US" sz="16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xmlns="" id="{CCCB01FB-8AC6-4138-851E-42D329297432}"/>
                </a:ext>
              </a:extLst>
            </p:cNvPr>
            <p:cNvSpPr/>
            <p:nvPr/>
          </p:nvSpPr>
          <p:spPr>
            <a:xfrm>
              <a:off x="5946744" y="6276923"/>
              <a:ext cx="2035789" cy="73015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Analysis</a:t>
              </a:r>
              <a:endParaRPr lang="en-US" sz="16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xmlns="" id="{0E73B821-6FA1-4518-95F6-A5AED6EB83E6}"/>
                </a:ext>
              </a:extLst>
            </p:cNvPr>
            <p:cNvSpPr/>
            <p:nvPr/>
          </p:nvSpPr>
          <p:spPr>
            <a:xfrm>
              <a:off x="7930103" y="6264322"/>
              <a:ext cx="2170164" cy="75535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Inferences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xmlns="" id="{C0690DA9-9D17-4924-AFB7-F36421ED7981}"/>
                </a:ext>
              </a:extLst>
            </p:cNvPr>
            <p:cNvSpPr/>
            <p:nvPr/>
          </p:nvSpPr>
          <p:spPr>
            <a:xfrm>
              <a:off x="10047836" y="6264322"/>
              <a:ext cx="2233501" cy="75535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Conclusion</a:t>
              </a:r>
            </a:p>
          </p:txBody>
        </p: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xmlns="" id="{13E448A1-6B90-4E9F-90BE-03F5C7516A8F}"/>
                </a:ext>
              </a:extLst>
            </p:cNvPr>
            <p:cNvCxnSpPr/>
            <p:nvPr/>
          </p:nvCxnSpPr>
          <p:spPr>
            <a:xfrm>
              <a:off x="0" y="6397051"/>
              <a:ext cx="12206748" cy="0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3" name="Rectangle 52">
              <a:hlinkClick r:id="rId4" action="ppaction://hlinksldjump"/>
              <a:extLst>
                <a:ext uri="{FF2B5EF4-FFF2-40B4-BE49-F238E27FC236}">
                  <a16:creationId xmlns:a16="http://schemas.microsoft.com/office/drawing/2014/main" xmlns="" id="{0BB3FEA5-C960-4599-A22A-82AC54E17819}"/>
                </a:ext>
              </a:extLst>
            </p:cNvPr>
            <p:cNvSpPr/>
            <p:nvPr/>
          </p:nvSpPr>
          <p:spPr>
            <a:xfrm>
              <a:off x="14748" y="6264325"/>
              <a:ext cx="2169994" cy="73015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Harpreet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xmlns="" id="{831F7062-2715-496F-AD6B-7C4A15CE7CD8}"/>
              </a:ext>
            </a:extLst>
          </p:cNvPr>
          <p:cNvGrpSpPr/>
          <p:nvPr/>
        </p:nvGrpSpPr>
        <p:grpSpPr>
          <a:xfrm>
            <a:off x="1376962" y="2779215"/>
            <a:ext cx="9452823" cy="3292421"/>
            <a:chOff x="412954" y="2266797"/>
            <a:chExt cx="11019895" cy="3869663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xmlns="" id="{97301965-A215-46C3-9390-BE73012575D1}"/>
                </a:ext>
              </a:extLst>
            </p:cNvPr>
            <p:cNvGrpSpPr/>
            <p:nvPr/>
          </p:nvGrpSpPr>
          <p:grpSpPr>
            <a:xfrm>
              <a:off x="412954" y="2266797"/>
              <a:ext cx="4444796" cy="3758377"/>
              <a:chOff x="412954" y="2266797"/>
              <a:chExt cx="4444796" cy="3758377"/>
            </a:xfrm>
          </p:grpSpPr>
          <p:sp>
            <p:nvSpPr>
              <p:cNvPr id="98" name="TextBox 97"/>
              <p:cNvSpPr txBox="1"/>
              <p:nvPr/>
            </p:nvSpPr>
            <p:spPr>
              <a:xfrm>
                <a:off x="1352900" y="2266797"/>
                <a:ext cx="2872444" cy="36933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Key Factors</a:t>
                </a:r>
              </a:p>
            </p:txBody>
          </p:sp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xmlns="" id="{E37CC558-074A-4E85-AABB-5BB040E61DC8}"/>
                  </a:ext>
                </a:extLst>
              </p:cNvPr>
              <p:cNvGrpSpPr/>
              <p:nvPr/>
            </p:nvGrpSpPr>
            <p:grpSpPr>
              <a:xfrm>
                <a:off x="412954" y="2763991"/>
                <a:ext cx="4444796" cy="3261183"/>
                <a:chOff x="412954" y="2763991"/>
                <a:chExt cx="3731343" cy="3261183"/>
              </a:xfrm>
            </p:grpSpPr>
            <p:sp>
              <p:nvSpPr>
                <p:cNvPr id="100" name="Rectangle 99"/>
                <p:cNvSpPr/>
                <p:nvPr/>
              </p:nvSpPr>
              <p:spPr>
                <a:xfrm>
                  <a:off x="1202025" y="2763991"/>
                  <a:ext cx="2942272" cy="892315"/>
                </a:xfrm>
                <a:prstGeom prst="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Overall Industry Growth rate (macroeconomic factors) for the company</a:t>
                  </a:r>
                </a:p>
              </p:txBody>
            </p:sp>
            <p:sp>
              <p:nvSpPr>
                <p:cNvPr id="101" name="Rectangle 100"/>
                <p:cNvSpPr/>
                <p:nvPr/>
              </p:nvSpPr>
              <p:spPr>
                <a:xfrm>
                  <a:off x="412954" y="2769787"/>
                  <a:ext cx="654095" cy="887813"/>
                </a:xfrm>
                <a:prstGeom prst="rect">
                  <a:avLst/>
                </a:prstGeom>
                <a:solidFill>
                  <a:srgbClr val="C00000">
                    <a:alpha val="74118"/>
                  </a:srgb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8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1</a:t>
                  </a:r>
                </a:p>
              </p:txBody>
            </p:sp>
            <p:sp>
              <p:nvSpPr>
                <p:cNvPr id="102" name="Rectangle 101"/>
                <p:cNvSpPr/>
                <p:nvPr/>
              </p:nvSpPr>
              <p:spPr>
                <a:xfrm>
                  <a:off x="412954" y="3963549"/>
                  <a:ext cx="654095" cy="887813"/>
                </a:xfrm>
                <a:prstGeom prst="rect">
                  <a:avLst/>
                </a:prstGeom>
                <a:solidFill>
                  <a:srgbClr val="C00000">
                    <a:alpha val="74118"/>
                  </a:srgb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8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2</a:t>
                  </a:r>
                </a:p>
              </p:txBody>
            </p:sp>
            <p:sp>
              <p:nvSpPr>
                <p:cNvPr id="103" name="Rectangle 102"/>
                <p:cNvSpPr/>
                <p:nvPr/>
              </p:nvSpPr>
              <p:spPr>
                <a:xfrm>
                  <a:off x="1202025" y="3963549"/>
                  <a:ext cx="2942272" cy="883787"/>
                </a:xfrm>
                <a:prstGeom prst="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Sentiment Score of the Earning calls</a:t>
                  </a:r>
                </a:p>
              </p:txBody>
            </p:sp>
            <p:sp>
              <p:nvSpPr>
                <p:cNvPr id="112" name="Rectangle 111"/>
                <p:cNvSpPr/>
                <p:nvPr/>
              </p:nvSpPr>
              <p:spPr>
                <a:xfrm>
                  <a:off x="412954" y="5137361"/>
                  <a:ext cx="654095" cy="887813"/>
                </a:xfrm>
                <a:prstGeom prst="rect">
                  <a:avLst/>
                </a:prstGeom>
                <a:solidFill>
                  <a:srgbClr val="C00000">
                    <a:alpha val="74118"/>
                  </a:srgb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8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3</a:t>
                  </a:r>
                </a:p>
              </p:txBody>
            </p:sp>
            <p:sp>
              <p:nvSpPr>
                <p:cNvPr id="113" name="Rectangle 112"/>
                <p:cNvSpPr/>
                <p:nvPr/>
              </p:nvSpPr>
              <p:spPr>
                <a:xfrm>
                  <a:off x="1202025" y="5137361"/>
                  <a:ext cx="2942272" cy="883787"/>
                </a:xfrm>
                <a:prstGeom prst="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Company Performance</a:t>
                  </a:r>
                </a:p>
                <a:p>
                  <a:pPr algn="ctr"/>
                  <a:r>
                    <a:rPr lang="en-US" sz="16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(Stock Price)</a:t>
                  </a:r>
                </a:p>
              </p:txBody>
            </p:sp>
          </p:grp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xmlns="" id="{2E93F346-E9E8-4B7E-B3DD-7C2300A6C210}"/>
                </a:ext>
              </a:extLst>
            </p:cNvPr>
            <p:cNvGrpSpPr/>
            <p:nvPr/>
          </p:nvGrpSpPr>
          <p:grpSpPr>
            <a:xfrm>
              <a:off x="8203249" y="2266797"/>
              <a:ext cx="3229600" cy="3869663"/>
              <a:chOff x="8203249" y="2266797"/>
              <a:chExt cx="3229600" cy="3869663"/>
            </a:xfrm>
          </p:grpSpPr>
          <p:sp>
            <p:nvSpPr>
              <p:cNvPr id="107" name="TextBox 106"/>
              <p:cNvSpPr txBox="1"/>
              <p:nvPr/>
            </p:nvSpPr>
            <p:spPr>
              <a:xfrm>
                <a:off x="8203249" y="2266797"/>
                <a:ext cx="3204495" cy="36933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Approach</a:t>
                </a:r>
              </a:p>
            </p:txBody>
          </p:sp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xmlns="" id="{43CECE90-17AF-4BDC-8E1F-EAFC151DD493}"/>
                  </a:ext>
                </a:extLst>
              </p:cNvPr>
              <p:cNvGrpSpPr/>
              <p:nvPr/>
            </p:nvGrpSpPr>
            <p:grpSpPr>
              <a:xfrm>
                <a:off x="8228353" y="2763991"/>
                <a:ext cx="3204496" cy="3372469"/>
                <a:chOff x="5070778" y="2867057"/>
                <a:chExt cx="3204496" cy="3372469"/>
              </a:xfrm>
            </p:grpSpPr>
            <p:sp>
              <p:nvSpPr>
                <p:cNvPr id="108" name="Rectangle 107"/>
                <p:cNvSpPr/>
                <p:nvPr/>
              </p:nvSpPr>
              <p:spPr>
                <a:xfrm>
                  <a:off x="5070778" y="2867057"/>
                  <a:ext cx="3197973" cy="942353"/>
                </a:xfrm>
                <a:prstGeom prst="rect">
                  <a:avLst/>
                </a:prstGeom>
                <a:solidFill>
                  <a:srgbClr val="C00000">
                    <a:alpha val="74118"/>
                  </a:srgb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Develop Model</a:t>
                  </a:r>
                  <a:endParaRPr lang="en-US" sz="1400" b="1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  <a:p>
                  <a:pPr algn="ctr"/>
                  <a:r>
                    <a:rPr lang="en-US" sz="14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Evaluate factors affecting Mutual Fund Portfolio</a:t>
                  </a:r>
                </a:p>
              </p:txBody>
            </p:sp>
            <p:sp>
              <p:nvSpPr>
                <p:cNvPr id="109" name="Rectangle 108"/>
                <p:cNvSpPr/>
                <p:nvPr/>
              </p:nvSpPr>
              <p:spPr>
                <a:xfrm>
                  <a:off x="5070778" y="3923279"/>
                  <a:ext cx="3204496" cy="810970"/>
                </a:xfrm>
                <a:prstGeom prst="rect">
                  <a:avLst/>
                </a:prstGeom>
                <a:solidFill>
                  <a:schemeClr val="bg1">
                    <a:lumMod val="85000"/>
                    <a:alpha val="74118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b="1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Compare Trends</a:t>
                  </a:r>
                </a:p>
              </p:txBody>
            </p:sp>
            <p:pic>
              <p:nvPicPr>
                <p:cNvPr id="2" name="Picture 1"/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883051" y="4759838"/>
                  <a:ext cx="1580759" cy="1479688"/>
                </a:xfrm>
                <a:prstGeom prst="rect">
                  <a:avLst/>
                </a:prstGeom>
              </p:spPr>
            </p:pic>
          </p:grpSp>
        </p:grpSp>
        <p:sp>
          <p:nvSpPr>
            <p:cNvPr id="5" name="Arrow: Right 4">
              <a:extLst>
                <a:ext uri="{FF2B5EF4-FFF2-40B4-BE49-F238E27FC236}">
                  <a16:creationId xmlns:a16="http://schemas.microsoft.com/office/drawing/2014/main" xmlns="" id="{CCD0379C-88BD-4786-BEB8-55CA0CBEB9F8}"/>
                </a:ext>
              </a:extLst>
            </p:cNvPr>
            <p:cNvSpPr/>
            <p:nvPr/>
          </p:nvSpPr>
          <p:spPr>
            <a:xfrm>
              <a:off x="5486400" y="3963549"/>
              <a:ext cx="2035789" cy="800153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14748" y="723993"/>
            <a:ext cx="12119593" cy="189346"/>
            <a:chOff x="14748" y="723993"/>
            <a:chExt cx="12119593" cy="189346"/>
          </a:xfrm>
        </p:grpSpPr>
        <p:sp>
          <p:nvSpPr>
            <p:cNvPr id="60" name="Arrow: Pentagon 3"/>
            <p:cNvSpPr/>
            <p:nvPr/>
          </p:nvSpPr>
          <p:spPr>
            <a:xfrm>
              <a:off x="14748" y="728127"/>
              <a:ext cx="10720558" cy="185212"/>
            </a:xfrm>
            <a:prstGeom prst="homePlate">
              <a:avLst/>
            </a:prstGeom>
            <a:solidFill>
              <a:schemeClr val="tx1">
                <a:lumMod val="95000"/>
                <a:lumOff val="5000"/>
              </a:schemeClr>
            </a:solidFill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/>
            <p:cNvSpPr/>
            <p:nvPr/>
          </p:nvSpPr>
          <p:spPr>
            <a:xfrm>
              <a:off x="10776254" y="728127"/>
              <a:ext cx="147119" cy="15116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62" name="Oval 61"/>
            <p:cNvSpPr/>
            <p:nvPr/>
          </p:nvSpPr>
          <p:spPr>
            <a:xfrm>
              <a:off x="10978082" y="732243"/>
              <a:ext cx="147119" cy="15116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63" name="Oval 62"/>
            <p:cNvSpPr/>
            <p:nvPr/>
          </p:nvSpPr>
          <p:spPr>
            <a:xfrm>
              <a:off x="11167553" y="724002"/>
              <a:ext cx="147119" cy="15116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64" name="Oval 63"/>
            <p:cNvSpPr/>
            <p:nvPr/>
          </p:nvSpPr>
          <p:spPr>
            <a:xfrm>
              <a:off x="11369381" y="728118"/>
              <a:ext cx="147119" cy="15116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65" name="Oval 64"/>
            <p:cNvSpPr/>
            <p:nvPr/>
          </p:nvSpPr>
          <p:spPr>
            <a:xfrm>
              <a:off x="11583566" y="732234"/>
              <a:ext cx="147119" cy="15116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66" name="Oval 65"/>
            <p:cNvSpPr/>
            <p:nvPr/>
          </p:nvSpPr>
          <p:spPr>
            <a:xfrm>
              <a:off x="11785394" y="723993"/>
              <a:ext cx="147119" cy="15116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67" name="Oval 66"/>
            <p:cNvSpPr/>
            <p:nvPr/>
          </p:nvSpPr>
          <p:spPr>
            <a:xfrm>
              <a:off x="11987222" y="728109"/>
              <a:ext cx="147119" cy="15116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15295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/>
          <p:nvPr/>
        </p:nvSpPr>
        <p:spPr>
          <a:xfrm>
            <a:off x="14747" y="15389"/>
            <a:ext cx="122665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1836678" y="0"/>
            <a:ext cx="355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</a:p>
        </p:txBody>
      </p:sp>
      <p:sp>
        <p:nvSpPr>
          <p:cNvPr id="51" name="Rectangle 50"/>
          <p:cNvSpPr/>
          <p:nvPr/>
        </p:nvSpPr>
        <p:spPr>
          <a:xfrm>
            <a:off x="1980026" y="6276923"/>
            <a:ext cx="2035789" cy="7301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Overview</a:t>
            </a:r>
          </a:p>
        </p:txBody>
      </p:sp>
      <p:sp>
        <p:nvSpPr>
          <p:cNvPr id="52" name="Rectangle 51"/>
          <p:cNvSpPr/>
          <p:nvPr/>
        </p:nvSpPr>
        <p:spPr>
          <a:xfrm>
            <a:off x="3963385" y="6276923"/>
            <a:ext cx="2035789" cy="7301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u="sng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  <a:endParaRPr lang="en-US" sz="1600" b="1" u="sng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5946744" y="6276923"/>
            <a:ext cx="2035789" cy="7301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Analysis</a:t>
            </a:r>
            <a:endParaRPr lang="en-US" sz="16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7930103" y="6264322"/>
            <a:ext cx="2170164" cy="7553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Inferences</a:t>
            </a:r>
            <a:endParaRPr lang="en-US" sz="16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10047836" y="6264322"/>
            <a:ext cx="2233501" cy="7553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Conclusion</a:t>
            </a:r>
            <a:endParaRPr lang="en-US" sz="16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7" name="Straight Connector 56"/>
          <p:cNvCxnSpPr/>
          <p:nvPr/>
        </p:nvCxnSpPr>
        <p:spPr>
          <a:xfrm>
            <a:off x="0" y="6397051"/>
            <a:ext cx="12206748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Rectangle 57">
            <a:hlinkClick r:id="rId3" action="ppaction://hlinksldjump"/>
          </p:cNvPr>
          <p:cNvSpPr/>
          <p:nvPr/>
        </p:nvSpPr>
        <p:spPr>
          <a:xfrm>
            <a:off x="14748" y="6264325"/>
            <a:ext cx="2169994" cy="7301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Parijat</a:t>
            </a:r>
            <a:endParaRPr lang="en-US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5" name="Rectangle 74">
            <a:hlinkClick r:id="rId4" action="ppaction://hlinksldjump"/>
          </p:cNvPr>
          <p:cNvSpPr/>
          <p:nvPr/>
        </p:nvSpPr>
        <p:spPr>
          <a:xfrm>
            <a:off x="10747371" y="-36364"/>
            <a:ext cx="1423134" cy="8792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hlinkClick r:id="rId4" action="ppaction://hlinksldjump"/>
          </p:cNvPr>
          <p:cNvSpPr/>
          <p:nvPr/>
        </p:nvSpPr>
        <p:spPr>
          <a:xfrm>
            <a:off x="10776254" y="0"/>
            <a:ext cx="1423134" cy="8792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xmlns="" id="{00FD88E9-1874-43A0-9508-AE2612FCA306}"/>
              </a:ext>
            </a:extLst>
          </p:cNvPr>
          <p:cNvGrpSpPr/>
          <p:nvPr/>
        </p:nvGrpSpPr>
        <p:grpSpPr>
          <a:xfrm>
            <a:off x="902043" y="1883047"/>
            <a:ext cx="8157391" cy="3059656"/>
            <a:chOff x="660400" y="1480516"/>
            <a:chExt cx="8128000" cy="3893836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xmlns="" id="{3D321702-8F51-4D1A-8DC3-BEDF22E54719}"/>
                </a:ext>
              </a:extLst>
            </p:cNvPr>
            <p:cNvGrpSpPr/>
            <p:nvPr/>
          </p:nvGrpSpPr>
          <p:grpSpPr>
            <a:xfrm>
              <a:off x="660400" y="1480516"/>
              <a:ext cx="8128000" cy="3893836"/>
              <a:chOff x="660400" y="1480516"/>
              <a:chExt cx="8128000" cy="3893836"/>
            </a:xfrm>
          </p:grpSpPr>
          <p:graphicFrame>
            <p:nvGraphicFramePr>
              <p:cNvPr id="6" name="Diagram 5">
                <a:extLst>
                  <a:ext uri="{FF2B5EF4-FFF2-40B4-BE49-F238E27FC236}">
                    <a16:creationId xmlns:a16="http://schemas.microsoft.com/office/drawing/2014/main" xmlns="" id="{60D168B9-052A-4336-BB59-DA1BCD6AD583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784034472"/>
                  </p:ext>
                </p:extLst>
              </p:nvPr>
            </p:nvGraphicFramePr>
            <p:xfrm>
              <a:off x="660400" y="2127272"/>
              <a:ext cx="8128000" cy="2600325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5" r:lo="rId6" r:qs="rId7" r:cs="rId8"/>
              </a:graphicData>
            </a:graphic>
          </p:graphicFrame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xmlns="" id="{0B26AA27-E801-401F-8FB7-C0C6AFCE58C2}"/>
                  </a:ext>
                </a:extLst>
              </p:cNvPr>
              <p:cNvSpPr/>
              <p:nvPr/>
            </p:nvSpPr>
            <p:spPr>
              <a:xfrm>
                <a:off x="7229475" y="1480516"/>
                <a:ext cx="1558925" cy="1049577"/>
              </a:xfrm>
              <a:prstGeom prst="roundRect">
                <a:avLst/>
              </a:prstGeom>
              <a:solidFill>
                <a:srgbClr val="C00000">
                  <a:alpha val="78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/>
                  <a:t>Mutual Funds Stock Quantity</a:t>
                </a:r>
              </a:p>
            </p:txBody>
          </p:sp>
          <p:sp>
            <p:nvSpPr>
              <p:cNvPr id="24" name="Rectangle: Rounded Corners 23">
                <a:extLst>
                  <a:ext uri="{FF2B5EF4-FFF2-40B4-BE49-F238E27FC236}">
                    <a16:creationId xmlns:a16="http://schemas.microsoft.com/office/drawing/2014/main" xmlns="" id="{0099857A-426F-4E88-A0EA-9099B1936BB6}"/>
                  </a:ext>
                </a:extLst>
              </p:cNvPr>
              <p:cNvSpPr/>
              <p:nvPr/>
            </p:nvSpPr>
            <p:spPr>
              <a:xfrm>
                <a:off x="7229475" y="4327907"/>
                <a:ext cx="1558925" cy="1046445"/>
              </a:xfrm>
              <a:prstGeom prst="roundRect">
                <a:avLst/>
              </a:prstGeom>
              <a:solidFill>
                <a:srgbClr val="C00000">
                  <a:alpha val="80000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/>
                  <a:t>Mutual Funds Comparison</a:t>
                </a:r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xmlns="" id="{442CD492-1818-41F5-B09C-E6D2C4A4DD41}"/>
                </a:ext>
              </a:extLst>
            </p:cNvPr>
            <p:cNvGrpSpPr/>
            <p:nvPr/>
          </p:nvGrpSpPr>
          <p:grpSpPr>
            <a:xfrm rot="2119183">
              <a:off x="6457600" y="4208511"/>
              <a:ext cx="760823" cy="601587"/>
              <a:chOff x="6093429" y="814766"/>
              <a:chExt cx="331081" cy="601587"/>
            </a:xfrm>
          </p:grpSpPr>
          <p:sp>
            <p:nvSpPr>
              <p:cNvPr id="29" name="Arrow: Right 28">
                <a:extLst>
                  <a:ext uri="{FF2B5EF4-FFF2-40B4-BE49-F238E27FC236}">
                    <a16:creationId xmlns:a16="http://schemas.microsoft.com/office/drawing/2014/main" xmlns="" id="{9D82A1D8-2593-4A90-BAD6-CE30E98F8E20}"/>
                  </a:ext>
                </a:extLst>
              </p:cNvPr>
              <p:cNvSpPr/>
              <p:nvPr/>
            </p:nvSpPr>
            <p:spPr>
              <a:xfrm>
                <a:off x="6093429" y="814766"/>
                <a:ext cx="331081" cy="387302"/>
              </a:xfrm>
              <a:prstGeom prst="rightArrow">
                <a:avLst>
                  <a:gd name="adj1" fmla="val 60000"/>
                  <a:gd name="adj2" fmla="val 50000"/>
                </a:avLst>
              </a:prstGeom>
              <a:solidFill>
                <a:schemeClr val="tx1"/>
              </a:solidFill>
            </p:spPr>
            <p:style>
              <a:ln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30" name="Arrow: Right 4">
                <a:extLst>
                  <a:ext uri="{FF2B5EF4-FFF2-40B4-BE49-F238E27FC236}">
                    <a16:creationId xmlns:a16="http://schemas.microsoft.com/office/drawing/2014/main" xmlns="" id="{EFD00F8B-5F3D-44DA-A9CF-F8820E887EA9}"/>
                  </a:ext>
                </a:extLst>
              </p:cNvPr>
              <p:cNvSpPr txBox="1"/>
              <p:nvPr/>
            </p:nvSpPr>
            <p:spPr>
              <a:xfrm>
                <a:off x="6094214" y="1183971"/>
                <a:ext cx="231757" cy="232382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algn="ctr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en-US" sz="1600" kern="1200"/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xmlns="" id="{0D77643F-FC9E-4B73-810C-C0FE5E07D0B5}"/>
                </a:ext>
              </a:extLst>
            </p:cNvPr>
            <p:cNvGrpSpPr/>
            <p:nvPr/>
          </p:nvGrpSpPr>
          <p:grpSpPr>
            <a:xfrm rot="19107549">
              <a:off x="6495703" y="2189832"/>
              <a:ext cx="760823" cy="387302"/>
              <a:chOff x="6094118" y="1297206"/>
              <a:chExt cx="331081" cy="387302"/>
            </a:xfrm>
          </p:grpSpPr>
          <p:sp>
            <p:nvSpPr>
              <p:cNvPr id="33" name="Arrow: Right 32">
                <a:extLst>
                  <a:ext uri="{FF2B5EF4-FFF2-40B4-BE49-F238E27FC236}">
                    <a16:creationId xmlns:a16="http://schemas.microsoft.com/office/drawing/2014/main" xmlns="" id="{DBE5489B-9B09-45B7-8245-0397AC5C20B9}"/>
                  </a:ext>
                </a:extLst>
              </p:cNvPr>
              <p:cNvSpPr/>
              <p:nvPr/>
            </p:nvSpPr>
            <p:spPr>
              <a:xfrm>
                <a:off x="6094118" y="1297206"/>
                <a:ext cx="331081" cy="387302"/>
              </a:xfrm>
              <a:prstGeom prst="rightArrow">
                <a:avLst>
                  <a:gd name="adj1" fmla="val 60000"/>
                  <a:gd name="adj2" fmla="val 50000"/>
                </a:avLst>
              </a:prstGeom>
              <a:solidFill>
                <a:schemeClr val="tx1"/>
              </a:solidFill>
            </p:spPr>
            <p:style>
              <a:ln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35" name="Arrow: Right 4">
                <a:extLst>
                  <a:ext uri="{FF2B5EF4-FFF2-40B4-BE49-F238E27FC236}">
                    <a16:creationId xmlns:a16="http://schemas.microsoft.com/office/drawing/2014/main" xmlns="" id="{26161849-A3DC-4583-BDB9-27A2702E5F30}"/>
                  </a:ext>
                </a:extLst>
              </p:cNvPr>
              <p:cNvSpPr txBox="1"/>
              <p:nvPr/>
            </p:nvSpPr>
            <p:spPr>
              <a:xfrm>
                <a:off x="6105398" y="1404121"/>
                <a:ext cx="231757" cy="232382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algn="ctr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en-US" sz="1600" kern="1200" dirty="0"/>
              </a:p>
            </p:txBody>
          </p:sp>
        </p:grpSp>
      </p:grp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xmlns="" id="{33699F83-A35E-40AE-B8C3-868A4FB8D4D3}"/>
              </a:ext>
            </a:extLst>
          </p:cNvPr>
          <p:cNvSpPr/>
          <p:nvPr/>
        </p:nvSpPr>
        <p:spPr>
          <a:xfrm>
            <a:off x="10047836" y="2438962"/>
            <a:ext cx="1537344" cy="819734"/>
          </a:xfrm>
          <a:prstGeom prst="roundRect">
            <a:avLst/>
          </a:prstGeom>
          <a:solidFill>
            <a:srgbClr val="C00000">
              <a:alpha val="78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Regression</a:t>
            </a:r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xmlns="" id="{7D632BD3-B9D0-41D7-ACDE-C1479AC63A81}"/>
              </a:ext>
            </a:extLst>
          </p:cNvPr>
          <p:cNvSpPr/>
          <p:nvPr/>
        </p:nvSpPr>
        <p:spPr>
          <a:xfrm>
            <a:off x="9434146" y="1925348"/>
            <a:ext cx="427915" cy="1844060"/>
          </a:xfrm>
          <a:prstGeom prst="rightBrac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2" name="Group 31"/>
          <p:cNvGrpSpPr/>
          <p:nvPr/>
        </p:nvGrpSpPr>
        <p:grpSpPr>
          <a:xfrm>
            <a:off x="14748" y="723993"/>
            <a:ext cx="12119593" cy="189346"/>
            <a:chOff x="14748" y="723993"/>
            <a:chExt cx="12119593" cy="189346"/>
          </a:xfrm>
        </p:grpSpPr>
        <p:sp>
          <p:nvSpPr>
            <p:cNvPr id="34" name="Arrow: Pentagon 3"/>
            <p:cNvSpPr/>
            <p:nvPr/>
          </p:nvSpPr>
          <p:spPr>
            <a:xfrm>
              <a:off x="14748" y="728127"/>
              <a:ext cx="10720558" cy="185212"/>
            </a:xfrm>
            <a:prstGeom prst="homePlate">
              <a:avLst/>
            </a:prstGeom>
            <a:solidFill>
              <a:schemeClr val="tx1">
                <a:lumMod val="95000"/>
                <a:lumOff val="5000"/>
              </a:schemeClr>
            </a:solidFill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10776254" y="728127"/>
              <a:ext cx="147119" cy="15116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37" name="Oval 36"/>
            <p:cNvSpPr/>
            <p:nvPr/>
          </p:nvSpPr>
          <p:spPr>
            <a:xfrm>
              <a:off x="10978082" y="732243"/>
              <a:ext cx="147119" cy="15116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38" name="Oval 37"/>
            <p:cNvSpPr/>
            <p:nvPr/>
          </p:nvSpPr>
          <p:spPr>
            <a:xfrm>
              <a:off x="11167553" y="724002"/>
              <a:ext cx="147119" cy="15116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40" name="Oval 39"/>
            <p:cNvSpPr/>
            <p:nvPr/>
          </p:nvSpPr>
          <p:spPr>
            <a:xfrm>
              <a:off x="11369381" y="728118"/>
              <a:ext cx="147119" cy="15116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41" name="Oval 40"/>
            <p:cNvSpPr/>
            <p:nvPr/>
          </p:nvSpPr>
          <p:spPr>
            <a:xfrm>
              <a:off x="11583566" y="732234"/>
              <a:ext cx="147119" cy="15116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42" name="Oval 41"/>
            <p:cNvSpPr/>
            <p:nvPr/>
          </p:nvSpPr>
          <p:spPr>
            <a:xfrm>
              <a:off x="11785394" y="723993"/>
              <a:ext cx="147119" cy="15116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43" name="Oval 42"/>
            <p:cNvSpPr/>
            <p:nvPr/>
          </p:nvSpPr>
          <p:spPr>
            <a:xfrm>
              <a:off x="11987222" y="728109"/>
              <a:ext cx="147119" cy="15116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65276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/>
          <p:nvPr/>
        </p:nvSpPr>
        <p:spPr>
          <a:xfrm>
            <a:off x="14747" y="15389"/>
            <a:ext cx="122665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1836678" y="0"/>
            <a:ext cx="355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</a:p>
        </p:txBody>
      </p:sp>
      <p:sp>
        <p:nvSpPr>
          <p:cNvPr id="51" name="Rectangle 50"/>
          <p:cNvSpPr/>
          <p:nvPr/>
        </p:nvSpPr>
        <p:spPr>
          <a:xfrm>
            <a:off x="1980026" y="6276923"/>
            <a:ext cx="2035789" cy="7301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Overview</a:t>
            </a:r>
          </a:p>
        </p:txBody>
      </p:sp>
      <p:sp>
        <p:nvSpPr>
          <p:cNvPr id="52" name="Rectangle 51"/>
          <p:cNvSpPr/>
          <p:nvPr/>
        </p:nvSpPr>
        <p:spPr>
          <a:xfrm>
            <a:off x="3963385" y="6276923"/>
            <a:ext cx="2035789" cy="7301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u="sng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  <a:endParaRPr lang="en-US" sz="1600" b="1" u="sng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5946744" y="6276923"/>
            <a:ext cx="2035789" cy="7301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Analysis</a:t>
            </a:r>
            <a:endParaRPr lang="en-US" sz="16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7930103" y="6264322"/>
            <a:ext cx="2170164" cy="7553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Inferences</a:t>
            </a:r>
            <a:endParaRPr lang="en-US" sz="16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10047836" y="6264322"/>
            <a:ext cx="2233501" cy="7553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Conclusion</a:t>
            </a:r>
            <a:endParaRPr lang="en-US" sz="16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7" name="Straight Connector 56"/>
          <p:cNvCxnSpPr/>
          <p:nvPr/>
        </p:nvCxnSpPr>
        <p:spPr>
          <a:xfrm>
            <a:off x="0" y="6397051"/>
            <a:ext cx="12206748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Rectangle 57">
            <a:hlinkClick r:id="rId3" action="ppaction://hlinksldjump"/>
          </p:cNvPr>
          <p:cNvSpPr/>
          <p:nvPr/>
        </p:nvSpPr>
        <p:spPr>
          <a:xfrm>
            <a:off x="14748" y="6264325"/>
            <a:ext cx="2169994" cy="7301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Parijat</a:t>
            </a:r>
            <a:endParaRPr lang="en-US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5" name="Rectangle 74">
            <a:hlinkClick r:id="rId4" action="ppaction://hlinksldjump"/>
          </p:cNvPr>
          <p:cNvSpPr/>
          <p:nvPr/>
        </p:nvSpPr>
        <p:spPr>
          <a:xfrm>
            <a:off x="10747371" y="-36364"/>
            <a:ext cx="1423134" cy="8792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hlinkClick r:id="rId4" action="ppaction://hlinksldjump"/>
          </p:cNvPr>
          <p:cNvSpPr/>
          <p:nvPr/>
        </p:nvSpPr>
        <p:spPr>
          <a:xfrm>
            <a:off x="10760025" y="292589"/>
            <a:ext cx="1423134" cy="8792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31"/>
          <p:cNvGrpSpPr/>
          <p:nvPr/>
        </p:nvGrpSpPr>
        <p:grpSpPr>
          <a:xfrm>
            <a:off x="14748" y="723993"/>
            <a:ext cx="12119593" cy="189346"/>
            <a:chOff x="14748" y="723993"/>
            <a:chExt cx="12119593" cy="189346"/>
          </a:xfrm>
        </p:grpSpPr>
        <p:sp>
          <p:nvSpPr>
            <p:cNvPr id="34" name="Arrow: Pentagon 3"/>
            <p:cNvSpPr/>
            <p:nvPr/>
          </p:nvSpPr>
          <p:spPr>
            <a:xfrm>
              <a:off x="14748" y="728127"/>
              <a:ext cx="10720558" cy="185212"/>
            </a:xfrm>
            <a:prstGeom prst="homePlate">
              <a:avLst/>
            </a:prstGeom>
            <a:solidFill>
              <a:schemeClr val="tx1">
                <a:lumMod val="95000"/>
                <a:lumOff val="5000"/>
              </a:schemeClr>
            </a:solidFill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10776254" y="728127"/>
              <a:ext cx="147119" cy="15116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37" name="Oval 36"/>
            <p:cNvSpPr/>
            <p:nvPr/>
          </p:nvSpPr>
          <p:spPr>
            <a:xfrm>
              <a:off x="10978082" y="732243"/>
              <a:ext cx="147119" cy="15116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38" name="Oval 37"/>
            <p:cNvSpPr/>
            <p:nvPr/>
          </p:nvSpPr>
          <p:spPr>
            <a:xfrm>
              <a:off x="11167553" y="724002"/>
              <a:ext cx="147119" cy="15116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40" name="Oval 39"/>
            <p:cNvSpPr/>
            <p:nvPr/>
          </p:nvSpPr>
          <p:spPr>
            <a:xfrm>
              <a:off x="11369381" y="728118"/>
              <a:ext cx="147119" cy="15116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41" name="Oval 40"/>
            <p:cNvSpPr/>
            <p:nvPr/>
          </p:nvSpPr>
          <p:spPr>
            <a:xfrm>
              <a:off x="11583566" y="732234"/>
              <a:ext cx="147119" cy="15116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42" name="Oval 41"/>
            <p:cNvSpPr/>
            <p:nvPr/>
          </p:nvSpPr>
          <p:spPr>
            <a:xfrm>
              <a:off x="11785394" y="723993"/>
              <a:ext cx="147119" cy="15116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43" name="Oval 42"/>
            <p:cNvSpPr/>
            <p:nvPr/>
          </p:nvSpPr>
          <p:spPr>
            <a:xfrm>
              <a:off x="11987222" y="728109"/>
              <a:ext cx="147119" cy="15116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</p:grpSp>
      <p:sp>
        <p:nvSpPr>
          <p:cNvPr id="44" name="Title 1">
            <a:extLst>
              <a:ext uri="{FF2B5EF4-FFF2-40B4-BE49-F238E27FC236}">
                <a16:creationId xmlns:a16="http://schemas.microsoft.com/office/drawing/2014/main" xmlns="" id="{ED054BAE-AAF3-43E5-8587-44CD82B4847F}"/>
              </a:ext>
            </a:extLst>
          </p:cNvPr>
          <p:cNvSpPr txBox="1">
            <a:spLocks/>
          </p:cNvSpPr>
          <p:nvPr/>
        </p:nvSpPr>
        <p:spPr>
          <a:xfrm>
            <a:off x="3594833" y="1185054"/>
            <a:ext cx="5106417" cy="42438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u="sng" dirty="0" smtClean="0"/>
              <a:t>Scraping Earnings Call Transcripts</a:t>
            </a:r>
            <a:endParaRPr lang="en-US" sz="2800" u="sng" dirty="0"/>
          </a:p>
        </p:txBody>
      </p:sp>
      <p:pic>
        <p:nvPicPr>
          <p:cNvPr id="45" name="Picture 2" descr="Related image">
            <a:extLst>
              <a:ext uri="{FF2B5EF4-FFF2-40B4-BE49-F238E27FC236}">
                <a16:creationId xmlns:a16="http://schemas.microsoft.com/office/drawing/2014/main" xmlns="" id="{18135415-A42A-4D40-A0D5-14617063C9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4043" y="2279442"/>
            <a:ext cx="4436642" cy="3327482"/>
          </a:xfrm>
          <a:custGeom>
            <a:avLst/>
            <a:gdLst>
              <a:gd name="connsiteX0" fmla="*/ 0 w 4636009"/>
              <a:gd name="connsiteY0" fmla="*/ 0 h 5032375"/>
              <a:gd name="connsiteX1" fmla="*/ 4636009 w 4636009"/>
              <a:gd name="connsiteY1" fmla="*/ 0 h 5032375"/>
              <a:gd name="connsiteX2" fmla="*/ 4636009 w 4636009"/>
              <a:gd name="connsiteY2" fmla="*/ 5032375 h 5032375"/>
              <a:gd name="connsiteX3" fmla="*/ 0 w 4636009"/>
              <a:gd name="connsiteY3" fmla="*/ 5032375 h 5032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36009" h="5032375">
                <a:moveTo>
                  <a:pt x="0" y="0"/>
                </a:moveTo>
                <a:lnTo>
                  <a:pt x="4636009" y="0"/>
                </a:lnTo>
                <a:lnTo>
                  <a:pt x="4636009" y="5032375"/>
                </a:lnTo>
                <a:lnTo>
                  <a:pt x="0" y="5032375"/>
                </a:lnTo>
                <a:close/>
              </a:path>
            </a:pathLst>
          </a:custGeom>
          <a:noFill/>
          <a:ln w="254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Content Placeholder 2">
            <a:extLst>
              <a:ext uri="{FF2B5EF4-FFF2-40B4-BE49-F238E27FC236}">
                <a16:creationId xmlns:a16="http://schemas.microsoft.com/office/drawing/2014/main" xmlns="" id="{4A8C1490-9B3A-4746-A5D4-EE0C2FAC0006}"/>
              </a:ext>
            </a:extLst>
          </p:cNvPr>
          <p:cNvSpPr txBox="1">
            <a:spLocks/>
          </p:cNvSpPr>
          <p:nvPr/>
        </p:nvSpPr>
        <p:spPr>
          <a:xfrm>
            <a:off x="259492" y="1742169"/>
            <a:ext cx="6425513" cy="407080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/>
              <a:t>Scraped Earning’s Call Data form www. </a:t>
            </a:r>
            <a:r>
              <a:rPr lang="en-US" sz="2000" dirty="0" err="1" smtClean="0"/>
              <a:t>SeekingAlpha.com</a:t>
            </a:r>
            <a:endParaRPr lang="en-US" sz="2000" dirty="0" smtClean="0"/>
          </a:p>
          <a:p>
            <a:endParaRPr lang="en-US" sz="2000" dirty="0" smtClean="0"/>
          </a:p>
          <a:p>
            <a:r>
              <a:rPr lang="en-US" sz="2000" dirty="0" smtClean="0"/>
              <a:t>Initially Scraped using Beautiful Soup</a:t>
            </a:r>
          </a:p>
          <a:p>
            <a:endParaRPr lang="en-US" sz="2000" dirty="0" smtClean="0"/>
          </a:p>
          <a:p>
            <a:r>
              <a:rPr lang="en-US" sz="2000" dirty="0" smtClean="0"/>
              <a:t>Beautiful Soup allowed us to scrape some transcripts but we kept getting blocked off</a:t>
            </a:r>
          </a:p>
          <a:p>
            <a:endParaRPr lang="en-US" sz="2000" dirty="0" smtClean="0"/>
          </a:p>
          <a:p>
            <a:r>
              <a:rPr lang="en-US" sz="2000" dirty="0" smtClean="0"/>
              <a:t>Selenium saved the day!!</a:t>
            </a:r>
          </a:p>
        </p:txBody>
      </p:sp>
    </p:spTree>
    <p:extLst>
      <p:ext uri="{BB962C8B-B14F-4D97-AF65-F5344CB8AC3E}">
        <p14:creationId xmlns:p14="http://schemas.microsoft.com/office/powerpoint/2010/main" val="1212233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/>
          <p:nvPr/>
        </p:nvSpPr>
        <p:spPr>
          <a:xfrm>
            <a:off x="14747" y="15389"/>
            <a:ext cx="122665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1836678" y="0"/>
            <a:ext cx="355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</a:p>
        </p:txBody>
      </p:sp>
      <p:sp>
        <p:nvSpPr>
          <p:cNvPr id="51" name="Rectangle 50"/>
          <p:cNvSpPr/>
          <p:nvPr/>
        </p:nvSpPr>
        <p:spPr>
          <a:xfrm>
            <a:off x="1980026" y="6276923"/>
            <a:ext cx="2035789" cy="7301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Overview</a:t>
            </a:r>
          </a:p>
        </p:txBody>
      </p:sp>
      <p:sp>
        <p:nvSpPr>
          <p:cNvPr id="52" name="Rectangle 51"/>
          <p:cNvSpPr/>
          <p:nvPr/>
        </p:nvSpPr>
        <p:spPr>
          <a:xfrm>
            <a:off x="3963385" y="6276923"/>
            <a:ext cx="2035789" cy="7301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u="sng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  <a:endParaRPr lang="en-US" sz="1600" b="1" u="sng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5946744" y="6276923"/>
            <a:ext cx="2035789" cy="7301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Analysis</a:t>
            </a:r>
            <a:endParaRPr lang="en-US" sz="16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7930103" y="6264322"/>
            <a:ext cx="2170164" cy="7553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Inferences</a:t>
            </a:r>
            <a:endParaRPr lang="en-US" sz="16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10047836" y="6264322"/>
            <a:ext cx="2233501" cy="7553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Conclusion</a:t>
            </a:r>
            <a:endParaRPr lang="en-US" sz="16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7" name="Straight Connector 56"/>
          <p:cNvCxnSpPr/>
          <p:nvPr/>
        </p:nvCxnSpPr>
        <p:spPr>
          <a:xfrm>
            <a:off x="0" y="6397051"/>
            <a:ext cx="12206748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Rectangle 57">
            <a:hlinkClick r:id="rId3" action="ppaction://hlinksldjump"/>
          </p:cNvPr>
          <p:cNvSpPr/>
          <p:nvPr/>
        </p:nvSpPr>
        <p:spPr>
          <a:xfrm>
            <a:off x="14748" y="6264325"/>
            <a:ext cx="2169994" cy="7301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Parijat</a:t>
            </a:r>
            <a:endParaRPr lang="en-US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5" name="Rectangle 74">
            <a:hlinkClick r:id="rId4" action="ppaction://hlinksldjump"/>
          </p:cNvPr>
          <p:cNvSpPr/>
          <p:nvPr/>
        </p:nvSpPr>
        <p:spPr>
          <a:xfrm>
            <a:off x="10747371" y="-36364"/>
            <a:ext cx="1423134" cy="8792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hlinkClick r:id="rId4" action="ppaction://hlinksldjump"/>
          </p:cNvPr>
          <p:cNvSpPr/>
          <p:nvPr/>
        </p:nvSpPr>
        <p:spPr>
          <a:xfrm>
            <a:off x="10776254" y="0"/>
            <a:ext cx="1423134" cy="8792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31"/>
          <p:cNvGrpSpPr/>
          <p:nvPr/>
        </p:nvGrpSpPr>
        <p:grpSpPr>
          <a:xfrm>
            <a:off x="14748" y="723993"/>
            <a:ext cx="12119593" cy="189346"/>
            <a:chOff x="14748" y="723993"/>
            <a:chExt cx="12119593" cy="189346"/>
          </a:xfrm>
        </p:grpSpPr>
        <p:sp>
          <p:nvSpPr>
            <p:cNvPr id="34" name="Arrow: Pentagon 3"/>
            <p:cNvSpPr/>
            <p:nvPr/>
          </p:nvSpPr>
          <p:spPr>
            <a:xfrm>
              <a:off x="14748" y="728127"/>
              <a:ext cx="10720558" cy="185212"/>
            </a:xfrm>
            <a:prstGeom prst="homePlate">
              <a:avLst/>
            </a:prstGeom>
            <a:solidFill>
              <a:schemeClr val="tx1">
                <a:lumMod val="95000"/>
                <a:lumOff val="5000"/>
              </a:schemeClr>
            </a:solidFill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10776254" y="728127"/>
              <a:ext cx="147119" cy="15116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37" name="Oval 36"/>
            <p:cNvSpPr/>
            <p:nvPr/>
          </p:nvSpPr>
          <p:spPr>
            <a:xfrm>
              <a:off x="10978082" y="732243"/>
              <a:ext cx="147119" cy="15116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38" name="Oval 37"/>
            <p:cNvSpPr/>
            <p:nvPr/>
          </p:nvSpPr>
          <p:spPr>
            <a:xfrm>
              <a:off x="11167553" y="724002"/>
              <a:ext cx="147119" cy="15116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40" name="Oval 39"/>
            <p:cNvSpPr/>
            <p:nvPr/>
          </p:nvSpPr>
          <p:spPr>
            <a:xfrm>
              <a:off x="11369381" y="728118"/>
              <a:ext cx="147119" cy="15116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41" name="Oval 40"/>
            <p:cNvSpPr/>
            <p:nvPr/>
          </p:nvSpPr>
          <p:spPr>
            <a:xfrm>
              <a:off x="11583566" y="732234"/>
              <a:ext cx="147119" cy="15116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42" name="Oval 41"/>
            <p:cNvSpPr/>
            <p:nvPr/>
          </p:nvSpPr>
          <p:spPr>
            <a:xfrm>
              <a:off x="11785394" y="723993"/>
              <a:ext cx="147119" cy="15116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43" name="Oval 42"/>
            <p:cNvSpPr/>
            <p:nvPr/>
          </p:nvSpPr>
          <p:spPr>
            <a:xfrm>
              <a:off x="11987222" y="728109"/>
              <a:ext cx="147119" cy="15116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</p:grpSp>
      <p:sp>
        <p:nvSpPr>
          <p:cNvPr id="44" name="Title 1">
            <a:extLst>
              <a:ext uri="{FF2B5EF4-FFF2-40B4-BE49-F238E27FC236}">
                <a16:creationId xmlns:a16="http://schemas.microsoft.com/office/drawing/2014/main" xmlns="" id="{ED054BAE-AAF3-43E5-8587-44CD82B4847F}"/>
              </a:ext>
            </a:extLst>
          </p:cNvPr>
          <p:cNvSpPr txBox="1">
            <a:spLocks/>
          </p:cNvSpPr>
          <p:nvPr/>
        </p:nvSpPr>
        <p:spPr>
          <a:xfrm>
            <a:off x="2488023" y="1198842"/>
            <a:ext cx="7415847" cy="42438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u="sng" dirty="0" smtClean="0"/>
              <a:t>Scraping Earnings Call Transcripts using Selenium</a:t>
            </a:r>
            <a:endParaRPr lang="en-US" sz="2800" u="sng" dirty="0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xmlns="" id="{E35FF3D1-5561-4260-893C-DD7D86731F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2365" y="1908730"/>
            <a:ext cx="5459895" cy="4088139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46" name="Arrow: Right 4">
            <a:extLst>
              <a:ext uri="{FF2B5EF4-FFF2-40B4-BE49-F238E27FC236}">
                <a16:creationId xmlns:a16="http://schemas.microsoft.com/office/drawing/2014/main" xmlns="" id="{2735CD44-B228-4BAB-A559-93E46D113EA0}"/>
              </a:ext>
            </a:extLst>
          </p:cNvPr>
          <p:cNvSpPr/>
          <p:nvPr/>
        </p:nvSpPr>
        <p:spPr>
          <a:xfrm>
            <a:off x="6458816" y="3697357"/>
            <a:ext cx="1108176" cy="508157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xmlns="" id="{74C296BC-9175-4DBB-9EEF-5534FE7C0D37}"/>
              </a:ext>
            </a:extLst>
          </p:cNvPr>
          <p:cNvSpPr/>
          <p:nvPr/>
        </p:nvSpPr>
        <p:spPr>
          <a:xfrm>
            <a:off x="8027773" y="3146572"/>
            <a:ext cx="2895600" cy="1609725"/>
          </a:xfrm>
          <a:prstGeom prst="ellipse">
            <a:avLst/>
          </a:prstGeom>
          <a:solidFill>
            <a:srgbClr val="C00000">
              <a:alpha val="80000"/>
            </a:srgb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box is a container containing the EC links</a:t>
            </a:r>
          </a:p>
        </p:txBody>
      </p:sp>
    </p:spTree>
    <p:extLst>
      <p:ext uri="{BB962C8B-B14F-4D97-AF65-F5344CB8AC3E}">
        <p14:creationId xmlns:p14="http://schemas.microsoft.com/office/powerpoint/2010/main" val="909081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/>
          <p:nvPr/>
        </p:nvSpPr>
        <p:spPr>
          <a:xfrm>
            <a:off x="14747" y="15389"/>
            <a:ext cx="122665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1836678" y="0"/>
            <a:ext cx="355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</a:p>
        </p:txBody>
      </p:sp>
      <p:sp>
        <p:nvSpPr>
          <p:cNvPr id="51" name="Rectangle 50"/>
          <p:cNvSpPr/>
          <p:nvPr/>
        </p:nvSpPr>
        <p:spPr>
          <a:xfrm>
            <a:off x="1980026" y="6276923"/>
            <a:ext cx="2035789" cy="7301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Overview</a:t>
            </a:r>
          </a:p>
        </p:txBody>
      </p:sp>
      <p:sp>
        <p:nvSpPr>
          <p:cNvPr id="52" name="Rectangle 51"/>
          <p:cNvSpPr/>
          <p:nvPr/>
        </p:nvSpPr>
        <p:spPr>
          <a:xfrm>
            <a:off x="3963385" y="6276923"/>
            <a:ext cx="2035789" cy="7301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u="sng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  <a:endParaRPr lang="en-US" sz="1600" b="1" u="sng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5946744" y="6276923"/>
            <a:ext cx="2035789" cy="7301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Analysis</a:t>
            </a:r>
            <a:endParaRPr lang="en-US" sz="16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7930103" y="6264322"/>
            <a:ext cx="2170164" cy="7553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Inferences</a:t>
            </a:r>
            <a:endParaRPr lang="en-US" sz="16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10047836" y="6264322"/>
            <a:ext cx="2233501" cy="7553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Conclusion</a:t>
            </a:r>
            <a:endParaRPr lang="en-US" sz="16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7" name="Straight Connector 56"/>
          <p:cNvCxnSpPr/>
          <p:nvPr/>
        </p:nvCxnSpPr>
        <p:spPr>
          <a:xfrm>
            <a:off x="0" y="6397051"/>
            <a:ext cx="12206748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Rectangle 57">
            <a:hlinkClick r:id="rId3" action="ppaction://hlinksldjump"/>
          </p:cNvPr>
          <p:cNvSpPr/>
          <p:nvPr/>
        </p:nvSpPr>
        <p:spPr>
          <a:xfrm>
            <a:off x="14748" y="6264325"/>
            <a:ext cx="2169994" cy="7301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Parijat</a:t>
            </a:r>
            <a:endParaRPr lang="en-US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5" name="Rectangle 74">
            <a:hlinkClick r:id="rId4" action="ppaction://hlinksldjump"/>
          </p:cNvPr>
          <p:cNvSpPr/>
          <p:nvPr/>
        </p:nvSpPr>
        <p:spPr>
          <a:xfrm>
            <a:off x="10747371" y="-36364"/>
            <a:ext cx="1423134" cy="8792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hlinkClick r:id="rId4" action="ppaction://hlinksldjump"/>
          </p:cNvPr>
          <p:cNvSpPr/>
          <p:nvPr/>
        </p:nvSpPr>
        <p:spPr>
          <a:xfrm>
            <a:off x="10776254" y="0"/>
            <a:ext cx="1423134" cy="8792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31"/>
          <p:cNvGrpSpPr/>
          <p:nvPr/>
        </p:nvGrpSpPr>
        <p:grpSpPr>
          <a:xfrm>
            <a:off x="14748" y="723993"/>
            <a:ext cx="12119593" cy="189346"/>
            <a:chOff x="14748" y="723993"/>
            <a:chExt cx="12119593" cy="189346"/>
          </a:xfrm>
        </p:grpSpPr>
        <p:sp>
          <p:nvSpPr>
            <p:cNvPr id="34" name="Arrow: Pentagon 3"/>
            <p:cNvSpPr/>
            <p:nvPr/>
          </p:nvSpPr>
          <p:spPr>
            <a:xfrm>
              <a:off x="14748" y="728127"/>
              <a:ext cx="10720558" cy="185212"/>
            </a:xfrm>
            <a:prstGeom prst="homePlate">
              <a:avLst/>
            </a:prstGeom>
            <a:solidFill>
              <a:schemeClr val="tx1">
                <a:lumMod val="95000"/>
                <a:lumOff val="5000"/>
              </a:schemeClr>
            </a:solidFill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10776254" y="728127"/>
              <a:ext cx="147119" cy="15116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37" name="Oval 36"/>
            <p:cNvSpPr/>
            <p:nvPr/>
          </p:nvSpPr>
          <p:spPr>
            <a:xfrm>
              <a:off x="10978082" y="732243"/>
              <a:ext cx="147119" cy="15116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38" name="Oval 37"/>
            <p:cNvSpPr/>
            <p:nvPr/>
          </p:nvSpPr>
          <p:spPr>
            <a:xfrm>
              <a:off x="11167553" y="724002"/>
              <a:ext cx="147119" cy="15116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40" name="Oval 39"/>
            <p:cNvSpPr/>
            <p:nvPr/>
          </p:nvSpPr>
          <p:spPr>
            <a:xfrm>
              <a:off x="11369381" y="728118"/>
              <a:ext cx="147119" cy="15116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41" name="Oval 40"/>
            <p:cNvSpPr/>
            <p:nvPr/>
          </p:nvSpPr>
          <p:spPr>
            <a:xfrm>
              <a:off x="11583566" y="732234"/>
              <a:ext cx="147119" cy="15116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42" name="Oval 41"/>
            <p:cNvSpPr/>
            <p:nvPr/>
          </p:nvSpPr>
          <p:spPr>
            <a:xfrm>
              <a:off x="11785394" y="723993"/>
              <a:ext cx="147119" cy="15116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43" name="Oval 42"/>
            <p:cNvSpPr/>
            <p:nvPr/>
          </p:nvSpPr>
          <p:spPr>
            <a:xfrm>
              <a:off x="11987222" y="728109"/>
              <a:ext cx="147119" cy="15116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</p:grpSp>
      <p:sp>
        <p:nvSpPr>
          <p:cNvPr id="44" name="Title 1">
            <a:extLst>
              <a:ext uri="{FF2B5EF4-FFF2-40B4-BE49-F238E27FC236}">
                <a16:creationId xmlns:a16="http://schemas.microsoft.com/office/drawing/2014/main" xmlns="" id="{ED054BAE-AAF3-43E5-8587-44CD82B4847F}"/>
              </a:ext>
            </a:extLst>
          </p:cNvPr>
          <p:cNvSpPr txBox="1">
            <a:spLocks/>
          </p:cNvSpPr>
          <p:nvPr/>
        </p:nvSpPr>
        <p:spPr>
          <a:xfrm>
            <a:off x="2488023" y="1198842"/>
            <a:ext cx="7415847" cy="42438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sz="2800" u="sng" dirty="0">
                <a:solidFill>
                  <a:prstClr val="black"/>
                </a:solidFill>
              </a:rPr>
              <a:t>Scraping Earnings Call Transcripts using Selenium</a:t>
            </a:r>
            <a:endParaRPr lang="en-US" sz="2800" u="sng" dirty="0">
              <a:solidFill>
                <a:prstClr val="black"/>
              </a:solidFill>
            </a:endParaRP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xmlns="" id="{4A8C1490-9B3A-4746-A5D4-EE0C2FAC0006}"/>
              </a:ext>
            </a:extLst>
          </p:cNvPr>
          <p:cNvSpPr txBox="1">
            <a:spLocks/>
          </p:cNvSpPr>
          <p:nvPr/>
        </p:nvSpPr>
        <p:spPr>
          <a:xfrm>
            <a:off x="776081" y="2811485"/>
            <a:ext cx="6040276" cy="2262478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2000" dirty="0"/>
              <a:t>Once we had all the links, we located all the containers having the Earnings Calls Transcript </a:t>
            </a:r>
            <a:r>
              <a:rPr lang="en-US" sz="2000" dirty="0" smtClean="0"/>
              <a:t>body</a:t>
            </a:r>
          </a:p>
          <a:p>
            <a:pPr algn="just"/>
            <a:endParaRPr lang="en-US" sz="2000" dirty="0"/>
          </a:p>
          <a:p>
            <a:pPr algn="just"/>
            <a:r>
              <a:rPr lang="en-US" sz="2000" dirty="0"/>
              <a:t>Using </a:t>
            </a:r>
            <a:r>
              <a:rPr lang="en-US" sz="2000" dirty="0" err="1" smtClean="0"/>
              <a:t>xpath</a:t>
            </a:r>
            <a:r>
              <a:rPr lang="en-US" sz="2000" dirty="0" smtClean="0"/>
              <a:t> </a:t>
            </a:r>
            <a:r>
              <a:rPr lang="en-US" sz="2000" dirty="0"/>
              <a:t>we were once again able to extract all the Earnings Calls data</a:t>
            </a:r>
            <a:endParaRPr lang="en-U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25166" y="2041667"/>
            <a:ext cx="3185020" cy="1990637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xmlns="" id="{2751347C-B0CB-41CA-B80D-5D38E673E9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6834" y="4213653"/>
            <a:ext cx="2761684" cy="2040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946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/>
          <p:nvPr/>
        </p:nvSpPr>
        <p:spPr>
          <a:xfrm>
            <a:off x="14747" y="15389"/>
            <a:ext cx="122665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1836678" y="0"/>
            <a:ext cx="355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</a:p>
        </p:txBody>
      </p:sp>
      <p:sp>
        <p:nvSpPr>
          <p:cNvPr id="51" name="Rectangle 50"/>
          <p:cNvSpPr/>
          <p:nvPr/>
        </p:nvSpPr>
        <p:spPr>
          <a:xfrm>
            <a:off x="1980026" y="6276923"/>
            <a:ext cx="2035789" cy="7301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Overview</a:t>
            </a:r>
          </a:p>
        </p:txBody>
      </p:sp>
      <p:sp>
        <p:nvSpPr>
          <p:cNvPr id="52" name="Rectangle 51"/>
          <p:cNvSpPr/>
          <p:nvPr/>
        </p:nvSpPr>
        <p:spPr>
          <a:xfrm>
            <a:off x="3963385" y="6276923"/>
            <a:ext cx="2035789" cy="7301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u="sng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  <a:endParaRPr lang="en-US" sz="1600" b="1" u="sng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5946744" y="6276923"/>
            <a:ext cx="2035789" cy="7301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Analysis</a:t>
            </a:r>
            <a:endParaRPr lang="en-US" sz="16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7930103" y="6264322"/>
            <a:ext cx="2170164" cy="7553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Inferences</a:t>
            </a:r>
            <a:endParaRPr lang="en-US" sz="16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10047836" y="6264322"/>
            <a:ext cx="2233501" cy="7553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Conclusion</a:t>
            </a:r>
            <a:endParaRPr lang="en-US" sz="16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7" name="Straight Connector 56"/>
          <p:cNvCxnSpPr/>
          <p:nvPr/>
        </p:nvCxnSpPr>
        <p:spPr>
          <a:xfrm>
            <a:off x="0" y="6397051"/>
            <a:ext cx="12206748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Rectangle 57">
            <a:hlinkClick r:id="rId3" action="ppaction://hlinksldjump"/>
          </p:cNvPr>
          <p:cNvSpPr/>
          <p:nvPr/>
        </p:nvSpPr>
        <p:spPr>
          <a:xfrm>
            <a:off x="14748" y="6264325"/>
            <a:ext cx="2169994" cy="7301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Parijat</a:t>
            </a:r>
            <a:endParaRPr lang="en-US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5" name="Rectangle 74">
            <a:hlinkClick r:id="rId4" action="ppaction://hlinksldjump"/>
          </p:cNvPr>
          <p:cNvSpPr/>
          <p:nvPr/>
        </p:nvSpPr>
        <p:spPr>
          <a:xfrm>
            <a:off x="10747371" y="-36364"/>
            <a:ext cx="1423134" cy="8792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hlinkClick r:id="rId4" action="ppaction://hlinksldjump"/>
          </p:cNvPr>
          <p:cNvSpPr/>
          <p:nvPr/>
        </p:nvSpPr>
        <p:spPr>
          <a:xfrm>
            <a:off x="10776254" y="0"/>
            <a:ext cx="1423134" cy="8792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31"/>
          <p:cNvGrpSpPr/>
          <p:nvPr/>
        </p:nvGrpSpPr>
        <p:grpSpPr>
          <a:xfrm>
            <a:off x="14748" y="723993"/>
            <a:ext cx="12119593" cy="189346"/>
            <a:chOff x="14748" y="723993"/>
            <a:chExt cx="12119593" cy="189346"/>
          </a:xfrm>
        </p:grpSpPr>
        <p:sp>
          <p:nvSpPr>
            <p:cNvPr id="34" name="Arrow: Pentagon 3"/>
            <p:cNvSpPr/>
            <p:nvPr/>
          </p:nvSpPr>
          <p:spPr>
            <a:xfrm>
              <a:off x="14748" y="728127"/>
              <a:ext cx="10720558" cy="185212"/>
            </a:xfrm>
            <a:prstGeom prst="homePlate">
              <a:avLst/>
            </a:prstGeom>
            <a:solidFill>
              <a:schemeClr val="tx1">
                <a:lumMod val="95000"/>
                <a:lumOff val="5000"/>
              </a:schemeClr>
            </a:solidFill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10776254" y="728127"/>
              <a:ext cx="147119" cy="15116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37" name="Oval 36"/>
            <p:cNvSpPr/>
            <p:nvPr/>
          </p:nvSpPr>
          <p:spPr>
            <a:xfrm>
              <a:off x="10978082" y="732243"/>
              <a:ext cx="147119" cy="15116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38" name="Oval 37"/>
            <p:cNvSpPr/>
            <p:nvPr/>
          </p:nvSpPr>
          <p:spPr>
            <a:xfrm>
              <a:off x="11167553" y="724002"/>
              <a:ext cx="147119" cy="15116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40" name="Oval 39"/>
            <p:cNvSpPr/>
            <p:nvPr/>
          </p:nvSpPr>
          <p:spPr>
            <a:xfrm>
              <a:off x="11369381" y="728118"/>
              <a:ext cx="147119" cy="15116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41" name="Oval 40"/>
            <p:cNvSpPr/>
            <p:nvPr/>
          </p:nvSpPr>
          <p:spPr>
            <a:xfrm>
              <a:off x="11583566" y="732234"/>
              <a:ext cx="147119" cy="15116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42" name="Oval 41"/>
            <p:cNvSpPr/>
            <p:nvPr/>
          </p:nvSpPr>
          <p:spPr>
            <a:xfrm>
              <a:off x="11785394" y="723993"/>
              <a:ext cx="147119" cy="15116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43" name="Oval 42"/>
            <p:cNvSpPr/>
            <p:nvPr/>
          </p:nvSpPr>
          <p:spPr>
            <a:xfrm>
              <a:off x="11987222" y="728109"/>
              <a:ext cx="147119" cy="15116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</p:grpSp>
      <p:sp>
        <p:nvSpPr>
          <p:cNvPr id="44" name="Title 1">
            <a:extLst>
              <a:ext uri="{FF2B5EF4-FFF2-40B4-BE49-F238E27FC236}">
                <a16:creationId xmlns:a16="http://schemas.microsoft.com/office/drawing/2014/main" xmlns="" id="{ED054BAE-AAF3-43E5-8587-44CD82B4847F}"/>
              </a:ext>
            </a:extLst>
          </p:cNvPr>
          <p:cNvSpPr txBox="1">
            <a:spLocks/>
          </p:cNvSpPr>
          <p:nvPr/>
        </p:nvSpPr>
        <p:spPr>
          <a:xfrm>
            <a:off x="3427002" y="1164571"/>
            <a:ext cx="5442080" cy="42438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sz="2800" u="sng" dirty="0" smtClean="0">
                <a:solidFill>
                  <a:prstClr val="black"/>
                </a:solidFill>
              </a:rPr>
              <a:t>Sentiment Analysis using Text Blob</a:t>
            </a:r>
            <a:endParaRPr lang="en-US" sz="2800" u="sng" dirty="0">
              <a:solidFill>
                <a:prstClr val="black"/>
              </a:solidFill>
            </a:endParaRPr>
          </a:p>
        </p:txBody>
      </p:sp>
      <p:pic>
        <p:nvPicPr>
          <p:cNvPr id="29" name="Picture 28" descr="A close up of a logo&#10;&#10;Description generated with very high confidence">
            <a:extLst>
              <a:ext uri="{FF2B5EF4-FFF2-40B4-BE49-F238E27FC236}">
                <a16:creationId xmlns:a16="http://schemas.microsoft.com/office/drawing/2014/main" xmlns="" id="{315AF702-BC4E-4420-9EF6-C2D8A92E89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6051" y="2870424"/>
            <a:ext cx="2303762" cy="2112433"/>
          </a:xfrm>
          <a:custGeom>
            <a:avLst/>
            <a:gdLst>
              <a:gd name="connsiteX0" fmla="*/ 0 w 4636009"/>
              <a:gd name="connsiteY0" fmla="*/ 0 h 5032375"/>
              <a:gd name="connsiteX1" fmla="*/ 4636009 w 4636009"/>
              <a:gd name="connsiteY1" fmla="*/ 0 h 5032375"/>
              <a:gd name="connsiteX2" fmla="*/ 4636009 w 4636009"/>
              <a:gd name="connsiteY2" fmla="*/ 5032375 h 5032375"/>
              <a:gd name="connsiteX3" fmla="*/ 0 w 4636009"/>
              <a:gd name="connsiteY3" fmla="*/ 5032375 h 5032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36009" h="5032375">
                <a:moveTo>
                  <a:pt x="0" y="0"/>
                </a:moveTo>
                <a:lnTo>
                  <a:pt x="4636009" y="0"/>
                </a:lnTo>
                <a:lnTo>
                  <a:pt x="4636009" y="5032375"/>
                </a:lnTo>
                <a:lnTo>
                  <a:pt x="0" y="5032375"/>
                </a:lnTo>
                <a:close/>
              </a:path>
            </a:pathLst>
          </a:custGeom>
        </p:spPr>
      </p:pic>
      <p:sp>
        <p:nvSpPr>
          <p:cNvPr id="33" name="Content Placeholder 2">
            <a:extLst>
              <a:ext uri="{FF2B5EF4-FFF2-40B4-BE49-F238E27FC236}">
                <a16:creationId xmlns:a16="http://schemas.microsoft.com/office/drawing/2014/main" xmlns="" id="{E32FD33B-DAB5-424A-95BC-94BB51A9FCAA}"/>
              </a:ext>
            </a:extLst>
          </p:cNvPr>
          <p:cNvSpPr txBox="1">
            <a:spLocks/>
          </p:cNvSpPr>
          <p:nvPr/>
        </p:nvSpPr>
        <p:spPr>
          <a:xfrm>
            <a:off x="714633" y="1904078"/>
            <a:ext cx="7215470" cy="338210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2000" dirty="0" err="1" smtClean="0"/>
              <a:t>TextBlob</a:t>
            </a:r>
            <a:r>
              <a:rPr lang="en-US" sz="2000" dirty="0" smtClean="0"/>
              <a:t> is a Python (2 and 3) library for processing textual data</a:t>
            </a:r>
          </a:p>
          <a:p>
            <a:pPr algn="just"/>
            <a:endParaRPr lang="en-US" sz="2000" dirty="0" smtClean="0"/>
          </a:p>
          <a:p>
            <a:pPr algn="just"/>
            <a:r>
              <a:rPr lang="en-US" sz="2000" dirty="0" smtClean="0"/>
              <a:t> It provides a simple API for diving into common NLP tasks such as part-of-speech tagging, noun phrase extraction, sentiment analysis, classification, translation etc.</a:t>
            </a:r>
          </a:p>
          <a:p>
            <a:pPr algn="just"/>
            <a:endParaRPr lang="en-US" sz="2000" dirty="0" smtClean="0"/>
          </a:p>
          <a:p>
            <a:pPr algn="just"/>
            <a:r>
              <a:rPr lang="en-US" sz="2000" dirty="0" smtClean="0"/>
              <a:t>The sentiment property returns a named tuple of the form Sentiment (polarity, subjectivity). The polarity score is a float within the range [-1.0, 1.0].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xmlns="" id="{F096D77B-4E54-43CF-A1A9-857628674F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60370" y="5286184"/>
            <a:ext cx="6123996" cy="893582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31990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27602</TotalTime>
  <Words>694</Words>
  <Application>Microsoft Macintosh PowerPoint</Application>
  <PresentationFormat>Widescreen</PresentationFormat>
  <Paragraphs>231</Paragraphs>
  <Slides>17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Calibri</vt:lpstr>
      <vt:lpstr>Calibri Light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Christine_Rasquinha</dc:creator>
  <cp:lastModifiedBy>Parijat Rai</cp:lastModifiedBy>
  <cp:revision>492</cp:revision>
  <cp:lastPrinted>2017-04-16T20:23:16Z</cp:lastPrinted>
  <dcterms:created xsi:type="dcterms:W3CDTF">2017-02-02T05:13:55Z</dcterms:created>
  <dcterms:modified xsi:type="dcterms:W3CDTF">2017-12-06T08:04:35Z</dcterms:modified>
</cp:coreProperties>
</file>